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530"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8/19/2015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8/19/2015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8/19/2015</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1D8BD707-D9CF-40AE-B4C6-C98DA3205C09}" type="datetimeFigureOut">
              <a:rPr lang="en-US" smtClean="0"/>
              <a:pPr/>
              <a:t>8/19/2015</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fa.wikipedia.org/wiki/%D8%AA%D8%B5%D9%88%DB%8C%D8%B1:Small_CNC_Turning_Center.jpg" TargetMode="External"/><Relationship Id="rId1" Type="http://schemas.openxmlformats.org/officeDocument/2006/relationships/slideLayout" Target="../slideLayouts/slideLayout2.xml"/><Relationship Id="rId4" Type="http://schemas.openxmlformats.org/officeDocument/2006/relationships/image" Target="http://upload.wikimedia.org/wikipedia/commons/thumb/6/6c/Small_CNC_Turning_Center.jpg/250px-Small_CNC_Turning_Center.jpg"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9140000">
            <a:off x="705620" y="1432205"/>
            <a:ext cx="5648623" cy="1544190"/>
          </a:xfrm>
        </p:spPr>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rtl="1"/>
            <a:r>
              <a:rPr lang="fa-IR" b="1"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ritannic Bold" pitchFamily="34" charset="0"/>
              </a:rPr>
              <a:t>ساختار ماشینهای تراش و فرز و دستگاههای</a:t>
            </a:r>
            <a:r>
              <a:rPr lang="en-US" b="1"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ritannic Bold" pitchFamily="34" charset="0"/>
              </a:rPr>
              <a:t>CNC</a:t>
            </a:r>
          </a:p>
        </p:txBody>
      </p:sp>
      <p:sp>
        <p:nvSpPr>
          <p:cNvPr id="3" name="Subtitle 2"/>
          <p:cNvSpPr>
            <a:spLocks noGrp="1"/>
          </p:cNvSpPr>
          <p:nvPr>
            <p:ph type="subTitle" idx="1"/>
          </p:nvPr>
        </p:nvSpPr>
        <p:spPr>
          <a:xfrm rot="19140000">
            <a:off x="2157074" y="2695185"/>
            <a:ext cx="6511131" cy="2273683"/>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Autofit/>
          </a:bodyPr>
          <a:lstStyle/>
          <a:p>
            <a:pPr algn="ctr" rtl="1"/>
            <a:r>
              <a:rPr lang="fa-IR" sz="2400" b="1" dirty="0">
                <a:effectLst>
                  <a:outerShdw blurRad="38100" dist="38100" dir="2700000" algn="tl">
                    <a:srgbClr val="000000">
                      <a:alpha val="43137"/>
                    </a:srgbClr>
                  </a:outerShdw>
                </a:effectLst>
              </a:rPr>
              <a:t>تهيه و تنظيم:</a:t>
            </a:r>
          </a:p>
          <a:p>
            <a:pPr algn="ctr" rtl="1"/>
            <a:r>
              <a:rPr lang="fa-IR" sz="2800" b="1" dirty="0" smtClean="0">
                <a:effectLst>
                  <a:outerShdw blurRad="38100" dist="38100" dir="2700000" algn="tl">
                    <a:srgbClr val="000000">
                      <a:alpha val="43137"/>
                    </a:srgbClr>
                  </a:outerShdw>
                </a:effectLst>
              </a:rPr>
              <a:t>.......</a:t>
            </a:r>
            <a:endParaRPr lang="fa-IR" sz="2800" b="1" dirty="0">
              <a:effectLst>
                <a:outerShdw blurRad="38100" dist="38100" dir="2700000" algn="tl">
                  <a:srgbClr val="000000">
                    <a:alpha val="43137"/>
                  </a:srgbClr>
                </a:outerShdw>
              </a:effectLst>
            </a:endParaRPr>
          </a:p>
          <a:p>
            <a:pPr algn="ctr" rtl="1"/>
            <a:r>
              <a:rPr lang="fa-IR" sz="2400" b="1" dirty="0" smtClean="0">
                <a:effectLst>
                  <a:outerShdw blurRad="38100" dist="38100" dir="2700000" algn="tl">
                    <a:srgbClr val="000000">
                      <a:alpha val="43137"/>
                    </a:srgbClr>
                  </a:outerShdw>
                </a:effectLst>
              </a:rPr>
              <a:t>استاد </a:t>
            </a:r>
            <a:r>
              <a:rPr lang="fa-IR" sz="2400" b="1" dirty="0">
                <a:effectLst>
                  <a:outerShdw blurRad="38100" dist="38100" dir="2700000" algn="tl">
                    <a:srgbClr val="000000">
                      <a:alpha val="43137"/>
                    </a:srgbClr>
                  </a:outerShdw>
                </a:effectLst>
              </a:rPr>
              <a:t>راهنما:</a:t>
            </a:r>
          </a:p>
          <a:p>
            <a:pPr algn="ctr" rtl="1"/>
            <a:r>
              <a:rPr lang="fa-IR" sz="2800" b="1" dirty="0" smtClean="0">
                <a:effectLst>
                  <a:outerShdw blurRad="38100" dist="38100" dir="2700000" algn="tl">
                    <a:srgbClr val="000000">
                      <a:alpha val="43137"/>
                    </a:srgbClr>
                  </a:outerShdw>
                </a:effectLst>
              </a:rPr>
              <a:t>..........</a:t>
            </a:r>
            <a:endParaRPr lang="fa-IR" sz="2800" b="1" dirty="0">
              <a:effectLst>
                <a:outerShdw blurRad="38100" dist="38100" dir="2700000" algn="tl">
                  <a:srgbClr val="000000">
                    <a:alpha val="43137"/>
                  </a:srgbClr>
                </a:outerShdw>
              </a:effectLst>
            </a:endParaRPr>
          </a:p>
          <a:p>
            <a:pPr algn="ctr" rtl="1"/>
            <a:r>
              <a:rPr lang="fa-IR" sz="2400" b="1" dirty="0" smtClean="0">
                <a:effectLst>
                  <a:outerShdw blurRad="38100" dist="38100" dir="2700000" algn="tl">
                    <a:srgbClr val="000000">
                      <a:alpha val="43137"/>
                    </a:srgbClr>
                  </a:outerShdw>
                </a:effectLst>
              </a:rPr>
              <a:t>بهار1394</a:t>
            </a:r>
            <a:endParaRPr lang="fa-IR" sz="2400" b="1" dirty="0">
              <a:effectLst>
                <a:outerShdw blurRad="38100" dist="38100" dir="2700000" algn="tl">
                  <a:srgbClr val="000000">
                    <a:alpha val="43137"/>
                  </a:srgbClr>
                </a:outerShdw>
              </a:effectLst>
            </a:endParaRPr>
          </a:p>
          <a:p>
            <a:pPr algn="ctr" rtl="1"/>
            <a:endParaRPr lang="en-US"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455233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dirty="0">
                <a:effectLst>
                  <a:outerShdw blurRad="38100" dist="38100" dir="2700000" algn="tl">
                    <a:srgbClr val="000000">
                      <a:alpha val="43137"/>
                    </a:srgbClr>
                  </a:outerShdw>
                </a:effectLst>
                <a:cs typeface="B Zar" pitchFamily="2" charset="-78"/>
              </a:rPr>
              <a:t>ماشین های تراش ابزار سازی:</a:t>
            </a:r>
          </a:p>
          <a:p>
            <a:pPr algn="justLow" rtl="1">
              <a:lnSpc>
                <a:spcPct val="150000"/>
              </a:lnSpc>
            </a:pPr>
            <a:r>
              <a:rPr lang="fa-IR" b="0" dirty="0">
                <a:effectLst>
                  <a:outerShdw blurRad="38100" dist="38100" dir="2700000" algn="tl">
                    <a:srgbClr val="000000">
                      <a:alpha val="43137"/>
                    </a:srgbClr>
                  </a:outerShdw>
                </a:effectLst>
                <a:cs typeface="B Zar" pitchFamily="2" charset="-78"/>
              </a:rPr>
              <a:t>اختلاف این نوع ماشینها با سایرین در این است که ماشینهای ابزار سازی دارای دقت بیشتری نسبت به سایر ماشین ها داشته و نیز بعضی از آنها با دستگاههای مخصوص جهت تراشیدن کارهای دقیقتر مجهز می باشند. وظیفه اصلی این ماشینها تهیه ابزار و شابلن برای کارخانجات تولیدی و ماشینهای تراش تولیدی است. و چون از آنها برای کارهای کوچک و بزرگ استفاده می شود معمولا آنها را به دو صورت رومیزی و پایه دار در دسترس قرار می دهند. از نوع رومیزی آن برای تراش قطعات کوچک و کوتاه که دارای قطر کم هستند استفاده می شود.</a:t>
            </a:r>
          </a:p>
          <a:p>
            <a:pPr algn="justLow" rtl="1">
              <a:lnSpc>
                <a:spcPct val="150000"/>
              </a:lnSpc>
            </a:pPr>
            <a:r>
              <a:rPr lang="fa-IR" b="0" dirty="0">
                <a:effectLst>
                  <a:outerShdw blurRad="38100" dist="38100" dir="2700000" algn="tl">
                    <a:srgbClr val="000000">
                      <a:alpha val="43137"/>
                    </a:srgbClr>
                  </a:outerShdw>
                </a:effectLst>
                <a:cs typeface="B Zar" pitchFamily="2" charset="-78"/>
              </a:rPr>
              <a:t>ماشین تراش پایه دار بصورت یک ماشین تراش دقیق و نسبتا بزرگ که دارای سرعتهای مختلف است ساخته شده اند بعلاوه با دستگاه ترمز دقیق برای قطع و کنترل کردن سرعت مجهز می باشد. این ماشین بوسائل دیگری جهت تهیه سایر ابزارها و کارهاییکه احیانا مورد نیاز کارگاه می باشد خواهد بود.</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1099013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dirty="0">
                <a:effectLst>
                  <a:outerShdw blurRad="38100" dist="38100" dir="2700000" algn="tl">
                    <a:srgbClr val="000000">
                      <a:alpha val="43137"/>
                    </a:srgbClr>
                  </a:outerShdw>
                </a:effectLst>
                <a:cs typeface="B Zar" pitchFamily="2" charset="-78"/>
              </a:rPr>
              <a:t>ماشینهای تراش معمولی نرم شده:</a:t>
            </a:r>
          </a:p>
          <a:p>
            <a:pPr algn="justLow" rtl="1">
              <a:lnSpc>
                <a:spcPct val="150000"/>
              </a:lnSpc>
            </a:pPr>
            <a:r>
              <a:rPr lang="fa-IR" b="0" dirty="0">
                <a:effectLst>
                  <a:outerShdw blurRad="38100" dist="38100" dir="2700000" algn="tl">
                    <a:srgbClr val="000000">
                      <a:alpha val="43137"/>
                    </a:srgbClr>
                  </a:outerShdw>
                </a:effectLst>
                <a:cs typeface="B Zar" pitchFamily="2" charset="-78"/>
              </a:rPr>
              <a:t>از این ماشینها اغلب در کارهای تولیدی استفاده می گردد زیرا که قدرت تولیدی آنها زیاد بوده و نیز قدری سنگین تر ساخته می  شوند. از طرفی چون برای انجام کارهای مختلف مورد استفاده قرار می گیرند بدینجهت دارای مراحل سرعت بیشتر و نیز با بیشتر می باشد که برای انجام کارهای بزرگ بسیار مناسب است، و از نظر استحکام بر سایر ماشینها نیز برتری داشته و می توان برای تولیدهای کم مورد استفاده قرار داد.</a:t>
            </a:r>
          </a:p>
          <a:p>
            <a:pPr algn="justLow" rtl="1">
              <a:lnSpc>
                <a:spcPct val="150000"/>
              </a:lnSpc>
            </a:pPr>
            <a:r>
              <a:rPr lang="fa-IR" dirty="0" smtClean="0">
                <a:effectLst>
                  <a:outerShdw blurRad="38100" dist="38100" dir="2700000" algn="tl">
                    <a:srgbClr val="000000">
                      <a:alpha val="43137"/>
                    </a:srgbClr>
                  </a:outerShdw>
                </a:effectLst>
                <a:cs typeface="B Zar" pitchFamily="2" charset="-78"/>
              </a:rPr>
              <a:t>ماشین </a:t>
            </a:r>
            <a:r>
              <a:rPr lang="fa-IR" dirty="0">
                <a:effectLst>
                  <a:outerShdw blurRad="38100" dist="38100" dir="2700000" algn="tl">
                    <a:srgbClr val="000000">
                      <a:alpha val="43137"/>
                    </a:srgbClr>
                  </a:outerShdw>
                </a:effectLst>
                <a:cs typeface="B Zar" pitchFamily="2" charset="-78"/>
              </a:rPr>
              <a:t>تراش پیشانی تراش:</a:t>
            </a:r>
          </a:p>
          <a:p>
            <a:pPr algn="justLow" rtl="1">
              <a:lnSpc>
                <a:spcPct val="150000"/>
              </a:lnSpc>
            </a:pPr>
            <a:r>
              <a:rPr lang="fa-IR" b="0" dirty="0">
                <a:effectLst>
                  <a:outerShdw blurRad="38100" dist="38100" dir="2700000" algn="tl">
                    <a:srgbClr val="000000">
                      <a:alpha val="43137"/>
                    </a:srgbClr>
                  </a:outerShdw>
                </a:effectLst>
                <a:cs typeface="B Zar" pitchFamily="2" charset="-78"/>
              </a:rPr>
              <a:t>کارهائیکه قطر آنها زیاد و طول نسبتا کمی دارند بوسیله این ماشینها تراشیده می شوند. موارد استفاده دیگر آنها در کارخانجات لکومتیو سازی مخصوص ساختن چرخهای لکومتیو و نیز برای ساختن چرخ طیار (چرخ لنگر) بکار می برند.</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21120423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dirty="0">
                <a:effectLst>
                  <a:outerShdw blurRad="38100" dist="38100" dir="2700000" algn="tl">
                    <a:srgbClr val="000000">
                      <a:alpha val="43137"/>
                    </a:srgbClr>
                  </a:outerShdw>
                </a:effectLst>
                <a:cs typeface="B Zar" pitchFamily="2" charset="-78"/>
              </a:rPr>
              <a:t>ماشین های تراش با قطر کارگیر و طول زیاد:</a:t>
            </a:r>
          </a:p>
          <a:p>
            <a:pPr algn="justLow" rtl="1">
              <a:lnSpc>
                <a:spcPct val="150000"/>
              </a:lnSpc>
            </a:pPr>
            <a:r>
              <a:rPr lang="fa-IR" b="0" dirty="0">
                <a:effectLst>
                  <a:outerShdw blurRad="38100" dist="38100" dir="2700000" algn="tl">
                    <a:srgbClr val="000000">
                      <a:alpha val="43137"/>
                    </a:srgbClr>
                  </a:outerShdw>
                </a:effectLst>
                <a:cs typeface="B Zar" pitchFamily="2" charset="-78"/>
              </a:rPr>
              <a:t>این نوع ماشینها برای تراش کارهایی که قطر آنها بزرگ و نیز دارای طول زیاد هستند مورد استفاده قرار می گیرند زیرا که میز آنها بزرگ و ارتفاع محور اصلی ماشین تا روی ریل نسبتا زیاد است. در بعضی از ماشینهای تراش که دارای طول زیاد می باشند برای اینکه بتوان از حداکثر قطر کارگیر استفاده شود، نزدیک محور اصلی در قسمت ریل یک قطعه جاگذاری شده است هنگامیکه لازم باشد می توان قطعه را از روی ریل جدا کرده و سپس قطعات با قطر زیاد را تراشید و نیز برای تراش کارهای مخصوص مورد استفاده قرار می گیرد.</a:t>
            </a:r>
          </a:p>
          <a:p>
            <a:pPr algn="justLow" rtl="1">
              <a:lnSpc>
                <a:spcPct val="150000"/>
              </a:lnSpc>
            </a:pPr>
            <a:r>
              <a:rPr lang="fa-IR" b="0" dirty="0">
                <a:effectLst>
                  <a:outerShdw blurRad="38100" dist="38100" dir="2700000" algn="tl">
                    <a:srgbClr val="000000">
                      <a:alpha val="43137"/>
                    </a:srgbClr>
                  </a:outerShdw>
                </a:effectLst>
                <a:cs typeface="B Zar" pitchFamily="2" charset="-78"/>
              </a:rPr>
              <a:t>معمولا این نوع ماشینها را با دورهای بسیار زیاد طراحی نمی کنند و از طرفی استحکام و قدرت برش آنها بسیار زیاد است، بدینجهت میتوان با آنها حجم براده بیشتری را در یک زمان معین برداشت. </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pic>
        <p:nvPicPr>
          <p:cNvPr id="4" name="Picture 3"/>
          <p:cNvPicPr/>
          <p:nvPr/>
        </p:nvPicPr>
        <p:blipFill>
          <a:blip r:embed="rId2">
            <a:lum contrast="40000"/>
            <a:extLst>
              <a:ext uri="{28A0092B-C50C-407E-A947-70E740481C1C}">
                <a14:useLocalDpi xmlns:a14="http://schemas.microsoft.com/office/drawing/2010/main" val="0"/>
              </a:ext>
            </a:extLst>
          </a:blip>
          <a:srcRect/>
          <a:stretch>
            <a:fillRect/>
          </a:stretch>
        </p:blipFill>
        <p:spPr bwMode="auto">
          <a:xfrm>
            <a:off x="457200" y="3614057"/>
            <a:ext cx="4739005" cy="251269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1099013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dirty="0">
                <a:effectLst>
                  <a:outerShdw blurRad="38100" dist="38100" dir="2700000" algn="tl">
                    <a:srgbClr val="000000">
                      <a:alpha val="43137"/>
                    </a:srgbClr>
                  </a:outerShdw>
                </a:effectLst>
                <a:cs typeface="B Zar" pitchFamily="2" charset="-78"/>
              </a:rPr>
              <a:t>ماشین تراش عمودی:</a:t>
            </a:r>
          </a:p>
          <a:p>
            <a:pPr algn="justLow" rtl="1">
              <a:lnSpc>
                <a:spcPct val="150000"/>
              </a:lnSpc>
            </a:pPr>
            <a:r>
              <a:rPr lang="fa-IR" b="0" dirty="0">
                <a:effectLst>
                  <a:outerShdw blurRad="38100" dist="38100" dir="2700000" algn="tl">
                    <a:srgbClr val="000000">
                      <a:alpha val="43137"/>
                    </a:srgbClr>
                  </a:outerShdw>
                </a:effectLst>
                <a:cs typeface="B Zar" pitchFamily="2" charset="-78"/>
              </a:rPr>
              <a:t>همانطوریکه از اسمش پیداست این ماشین بصورت عمودی قرار می گیرد، دستگاه قلم گیر بصورت منشور چند ضلعی که می تواند عمودی در طول حرکت خطی داشته باشد. دستگاه سه نظام آن بسیار بزرگ است و بطور عمودی قرار گرفته و دارای حرکت دورانی است، که برای گرفتن کارهای سنگین میباشد. در سوراخکاری هم از آن استفاده می کنند. و چون نسبتا سنگین است معمولا دارای سرعتهای زیاد نیست.</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pic>
        <p:nvPicPr>
          <p:cNvPr id="4" name="Picture 3"/>
          <p:cNvPicPr/>
          <p:nvPr/>
        </p:nvPicPr>
        <p:blipFill>
          <a:blip r:embed="rId2">
            <a:lum contrast="40000"/>
            <a:extLst>
              <a:ext uri="{28A0092B-C50C-407E-A947-70E740481C1C}">
                <a14:useLocalDpi xmlns:a14="http://schemas.microsoft.com/office/drawing/2010/main" val="0"/>
              </a:ext>
            </a:extLst>
          </a:blip>
          <a:srcRect/>
          <a:stretch>
            <a:fillRect/>
          </a:stretch>
        </p:blipFill>
        <p:spPr bwMode="auto">
          <a:xfrm>
            <a:off x="1905000" y="2966720"/>
            <a:ext cx="2607945" cy="213868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21120423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a:effectLst>
                  <a:outerShdw blurRad="38100" dist="38100" dir="2700000" algn="tl">
                    <a:srgbClr val="000000">
                      <a:alpha val="43137"/>
                    </a:srgbClr>
                  </a:outerShdw>
                </a:effectLst>
                <a:cs typeface="B Zar" pitchFamily="2" charset="-78"/>
              </a:rPr>
              <a:t>اجزاء اصلی ماشین تراش و وظیفه هریک</a:t>
            </a:r>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b="0" dirty="0">
                <a:effectLst>
                  <a:outerShdw blurRad="38100" dist="38100" dir="2700000" algn="tl">
                    <a:srgbClr val="000000">
                      <a:alpha val="43137"/>
                    </a:srgbClr>
                  </a:outerShdw>
                </a:effectLst>
                <a:cs typeface="B Zar" pitchFamily="2" charset="-78"/>
              </a:rPr>
              <a:t>1-ریل (میز) ماشین</a:t>
            </a:r>
          </a:p>
          <a:p>
            <a:pPr algn="justLow" rtl="1">
              <a:lnSpc>
                <a:spcPct val="150000"/>
              </a:lnSpc>
            </a:pPr>
            <a:r>
              <a:rPr lang="fa-IR" b="0" dirty="0">
                <a:effectLst>
                  <a:outerShdw blurRad="38100" dist="38100" dir="2700000" algn="tl">
                    <a:srgbClr val="000000">
                      <a:alpha val="43137"/>
                    </a:srgbClr>
                  </a:outerShdw>
                </a:effectLst>
                <a:cs typeface="B Zar" pitchFamily="2" charset="-78"/>
              </a:rPr>
              <a:t>2-دستگاه یاطاقان محور اصلی (دستگاه جعبه دنده سرعت محور اصلی)</a:t>
            </a:r>
          </a:p>
          <a:p>
            <a:pPr algn="justLow" rtl="1">
              <a:lnSpc>
                <a:spcPct val="150000"/>
              </a:lnSpc>
            </a:pPr>
            <a:r>
              <a:rPr lang="fa-IR" b="0" dirty="0">
                <a:effectLst>
                  <a:outerShdw blurRad="38100" dist="38100" dir="2700000" algn="tl">
                    <a:srgbClr val="000000">
                      <a:alpha val="43137"/>
                    </a:srgbClr>
                  </a:outerShdw>
                </a:effectLst>
                <a:cs typeface="B Zar" pitchFamily="2" charset="-78"/>
              </a:rPr>
              <a:t>3-دستگاه مرغک</a:t>
            </a:r>
          </a:p>
          <a:p>
            <a:pPr algn="justLow" rtl="1">
              <a:lnSpc>
                <a:spcPct val="150000"/>
              </a:lnSpc>
            </a:pPr>
            <a:r>
              <a:rPr lang="fa-IR" b="0" dirty="0">
                <a:effectLst>
                  <a:outerShdw blurRad="38100" dist="38100" dir="2700000" algn="tl">
                    <a:srgbClr val="000000">
                      <a:alpha val="43137"/>
                    </a:srgbClr>
                  </a:outerShdw>
                </a:effectLst>
                <a:cs typeface="B Zar" pitchFamily="2" charset="-78"/>
              </a:rPr>
              <a:t>4- دستگاه حامل سو پرت</a:t>
            </a:r>
          </a:p>
          <a:p>
            <a:pPr algn="justLow" rtl="1">
              <a:lnSpc>
                <a:spcPct val="150000"/>
              </a:lnSpc>
            </a:pPr>
            <a:r>
              <a:rPr lang="fa-IR" b="0" dirty="0">
                <a:effectLst>
                  <a:outerShdw blurRad="38100" dist="38100" dir="2700000" algn="tl">
                    <a:srgbClr val="000000">
                      <a:alpha val="43137"/>
                    </a:srgbClr>
                  </a:outerShdw>
                </a:effectLst>
                <a:cs typeface="B Zar" pitchFamily="2" charset="-78"/>
              </a:rPr>
              <a:t>5- جعبه دنده بار</a:t>
            </a:r>
          </a:p>
          <a:p>
            <a:pPr algn="justLow" rtl="1">
              <a:lnSpc>
                <a:spcPct val="150000"/>
              </a:lnSpc>
            </a:pPr>
            <a:r>
              <a:rPr lang="fa-IR" b="0" dirty="0">
                <a:effectLst>
                  <a:outerShdw blurRad="38100" dist="38100" dir="2700000" algn="tl">
                    <a:srgbClr val="000000">
                      <a:alpha val="43137"/>
                    </a:srgbClr>
                  </a:outerShdw>
                </a:effectLst>
                <a:cs typeface="B Zar" pitchFamily="2" charset="-78"/>
              </a:rPr>
              <a:t>6- الکتروموتور</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pic>
        <p:nvPicPr>
          <p:cNvPr id="4" name="Picture 3"/>
          <p:cNvPicPr/>
          <p:nvPr/>
        </p:nvPicPr>
        <p:blipFill>
          <a:blip r:embed="rId2">
            <a:grayscl/>
            <a:extLst>
              <a:ext uri="{28A0092B-C50C-407E-A947-70E740481C1C}">
                <a14:useLocalDpi xmlns:a14="http://schemas.microsoft.com/office/drawing/2010/main" val="0"/>
              </a:ext>
            </a:extLst>
          </a:blip>
          <a:srcRect/>
          <a:stretch>
            <a:fillRect/>
          </a:stretch>
        </p:blipFill>
        <p:spPr bwMode="auto">
          <a:xfrm>
            <a:off x="762000" y="1894521"/>
            <a:ext cx="5375275" cy="3068955"/>
          </a:xfrm>
          <a:prstGeom prst="rect">
            <a:avLst/>
          </a:prstGeom>
          <a:noFill/>
          <a:ln>
            <a:noFill/>
          </a:ln>
        </p:spPr>
      </p:pic>
    </p:spTree>
    <p:extLst>
      <p:ext uri="{BB962C8B-B14F-4D97-AF65-F5344CB8AC3E}">
        <p14:creationId xmlns:p14="http://schemas.microsoft.com/office/powerpoint/2010/main" val="1099013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dirty="0">
                <a:effectLst>
                  <a:outerShdw blurRad="38100" dist="38100" dir="2700000" algn="tl">
                    <a:srgbClr val="000000">
                      <a:alpha val="43137"/>
                    </a:srgbClr>
                  </a:outerShdw>
                </a:effectLst>
                <a:cs typeface="B Zar" pitchFamily="2" charset="-78"/>
              </a:rPr>
              <a:t>ریل (میز)ماشین</a:t>
            </a:r>
          </a:p>
          <a:p>
            <a:pPr algn="justLow" rtl="1">
              <a:lnSpc>
                <a:spcPct val="150000"/>
              </a:lnSpc>
            </a:pPr>
            <a:r>
              <a:rPr lang="fa-IR" b="0" dirty="0">
                <a:effectLst>
                  <a:outerShdw blurRad="38100" dist="38100" dir="2700000" algn="tl">
                    <a:srgbClr val="000000">
                      <a:alpha val="43137"/>
                    </a:srgbClr>
                  </a:outerShdw>
                </a:effectLst>
                <a:cs typeface="B Zar" pitchFamily="2" charset="-78"/>
              </a:rPr>
              <a:t>ریل ماشین تراش یکی از قسمتهای اساسی ماشین تراش را تشکیل میدهد که بطور دقیق طراحی و ساخته می شوند. و نیز بایستی دارای ساختمانی کاملا محکم باشد این قسمت روی پایه هایی که از چدن ساخته شده اند مستقر می باشند. دستگاههای دیگر از قبیل دستگاه حامل سو پرت و مرغک روی آن قرار می گیرند میز ماشین دارای راهنماهائی به شکل مثلثی و یا ذوزنقه است که با دقت ماشینکاری شده اند دستگاه های دیگری که روی این راهنماها قرار میگیرند نسبت به محور ماشین و یا قطعات کار بسته شده بر روی محور اصلی در یک راستا هستند. </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21120423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dirty="0">
                <a:effectLst>
                  <a:outerShdw blurRad="38100" dist="38100" dir="2700000" algn="tl">
                    <a:srgbClr val="000000">
                      <a:alpha val="43137"/>
                    </a:srgbClr>
                  </a:outerShdw>
                </a:effectLst>
                <a:cs typeface="B Zar" pitchFamily="2" charset="-78"/>
              </a:rPr>
              <a:t>دستگاه یاطاقان محور اصلی (پیش دستگاه با جعبه دنده سرعت):</a:t>
            </a:r>
          </a:p>
          <a:p>
            <a:pPr algn="justLow" rtl="1">
              <a:lnSpc>
                <a:spcPct val="150000"/>
              </a:lnSpc>
            </a:pPr>
            <a:r>
              <a:rPr lang="fa-IR" b="0" dirty="0">
                <a:effectLst>
                  <a:outerShdw blurRad="38100" dist="38100" dir="2700000" algn="tl">
                    <a:srgbClr val="000000">
                      <a:alpha val="43137"/>
                    </a:srgbClr>
                  </a:outerShdw>
                </a:effectLst>
                <a:cs typeface="B Zar" pitchFamily="2" charset="-78"/>
              </a:rPr>
              <a:t>این قسمت در صورتیکه ساختمان جعبه دنده ای داشته باشد ، شامل یک سری چرخ دنده با تعداد دنده های مختلف است به کمک چرخ دنده ها که با محور اصلی یاطاقان بندی شده اند قطعه کار گردش داده می شود. در بعضی از ماشینها محور اصلی روی جعبه دنده سرعت بوسیله بلبرینگ کارگذارده شده است. در ماشین های تراش کوچک دستگاه انتقال حرکت آنها بصورت چرخ تسمه ای است که از دو فلکه سه یا چهار پله ای تشکیل میگردد که به صورت عکس روی دو محور موازی قرار میگیرند و در این صورت با داشتن قطرهای متفاوت ، محور اصلی ماشین دارای دورهای مختلفی خواهد بود .</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1099013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dirty="0">
                <a:effectLst>
                  <a:outerShdw blurRad="38100" dist="38100" dir="2700000" algn="tl">
                    <a:srgbClr val="000000">
                      <a:alpha val="43137"/>
                    </a:srgbClr>
                  </a:outerShdw>
                </a:effectLst>
                <a:cs typeface="B Zar" pitchFamily="2" charset="-78"/>
              </a:rPr>
              <a:t>دستگاه مرغک:</a:t>
            </a:r>
          </a:p>
          <a:p>
            <a:pPr algn="justLow" rtl="1">
              <a:lnSpc>
                <a:spcPct val="150000"/>
              </a:lnSpc>
            </a:pPr>
            <a:r>
              <a:rPr lang="fa-IR" b="0" dirty="0">
                <a:effectLst>
                  <a:outerShdw blurRad="38100" dist="38100" dir="2700000" algn="tl">
                    <a:srgbClr val="000000">
                      <a:alpha val="43137"/>
                    </a:srgbClr>
                  </a:outerShdw>
                </a:effectLst>
                <a:cs typeface="B Zar" pitchFamily="2" charset="-78"/>
              </a:rPr>
              <a:t>دستگاه مرغک که جنس آن از چدن می باشد، می توان بر روی میز حرکت کرده و در هر نقطه که لازم باشد آنرا ثابت کرده و سپس عملیات تراشکاری را انجام داد. این دستگاه دارای محوری توخالی است که داخل آن به شکل مخروطی تراشیده شده است سطح آن کاملا دقیق تراشیده شده و به صورت اینچی و یا میلیمتری در جهت طولی مدرج شده که بوسیله پیچی میتوان دستگاه مرغک را از محل اصلی خود منحرف کرد. بعلاوه به وسیله پیچ و مهره و بست می توان دستگاه مرغک را در روی میز ماشین در هر محل که لازم باشد ثابت کرد. ضمنا هنگام برقوکاری و یا سوراخکاری بوسیله ماشین تراش میتوان پرهائیکه دارای دنباله مخروطی هستند مستقیما در داخل محور دستکاه مرغک قرار داده و عمل برقوکاری انجام میشود. از طرفی برای سوراخکاری از مته های دنباله مخروطی و یا سه نظام مته که دارای دنباله مخروطی است استفاده کرد. برای تراشکاری بین دو مرغک باید مرغک ثابت و یا مرغک بلبرینگی (متحرک) را در داخل محور قرار داده و تراشکاری را انجام داد.</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21120423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dirty="0">
                <a:effectLst>
                  <a:outerShdw blurRad="38100" dist="38100" dir="2700000" algn="tl">
                    <a:srgbClr val="000000">
                      <a:alpha val="43137"/>
                    </a:srgbClr>
                  </a:outerShdw>
                </a:effectLst>
                <a:cs typeface="B Zar" pitchFamily="2" charset="-78"/>
              </a:rPr>
              <a:t>دستگاه حامل سوپرت:</a:t>
            </a:r>
          </a:p>
          <a:p>
            <a:pPr algn="justLow" rtl="1">
              <a:lnSpc>
                <a:spcPct val="150000"/>
              </a:lnSpc>
            </a:pPr>
            <a:r>
              <a:rPr lang="fa-IR" b="0" dirty="0">
                <a:effectLst>
                  <a:outerShdw blurRad="38100" dist="38100" dir="2700000" algn="tl">
                    <a:srgbClr val="000000">
                      <a:alpha val="43137"/>
                    </a:srgbClr>
                  </a:outerShdw>
                </a:effectLst>
                <a:cs typeface="B Zar" pitchFamily="2" charset="-78"/>
              </a:rPr>
              <a:t>دستگاه حامل سوپرت در شکل نمایشی با رنگ زرد مشخص شده است که سوپرت عرضی و قلم گیر و رنده تراش در روی آن بسته میشود. این دستگاه بصورت طولی بین مرغک و محور اصلی حرکتی خطی دارد.</a:t>
            </a:r>
          </a:p>
          <a:p>
            <a:pPr algn="justLow" rtl="1">
              <a:lnSpc>
                <a:spcPct val="150000"/>
              </a:lnSpc>
            </a:pPr>
            <a:r>
              <a:rPr lang="fa-IR" b="0" dirty="0">
                <a:effectLst>
                  <a:outerShdw blurRad="38100" dist="38100" dir="2700000" algn="tl">
                    <a:srgbClr val="000000">
                      <a:alpha val="43137"/>
                    </a:srgbClr>
                  </a:outerShdw>
                </a:effectLst>
                <a:cs typeface="B Zar" pitchFamily="2" charset="-78"/>
              </a:rPr>
              <a:t>این دستگاه از دو قسمت عمده تشکیل میشود. زین که فرمی صلیبی دارد. بر روی آن کشوهایی قرار گرفته است که بخوبی سنگ زده شده اند و دقیقا روی راهنماهای میز قرار میگیرند دوم قوطی حرکت بار که در جلو زین قرار گرفته است و دارای چرخ دنده های مختلف است این دستگاه بکمک  چرخ دنده ها دارای حرکتی طولی و عرضی میباشد بوسیله دسته مخصوصی میتوان دستگاه حامل سو پرت را بصورت طولی حرکت خطی داد. بعلاوه سوپرت عرضی که روی دستگاه حامل سوپرت قرار گرفته میتوان بطریق عرضی حرکت کند یعنی بسمت تراشکار نزدیک و یا از او دور شود. بکمک چرخاندن دسته؛ سو پرت عرضی را میتوان در عرض حرکت عرضی داد . </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1099013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dirty="0">
                <a:effectLst>
                  <a:outerShdw blurRad="38100" dist="38100" dir="2700000" algn="tl">
                    <a:srgbClr val="000000">
                      <a:alpha val="43137"/>
                    </a:srgbClr>
                  </a:outerShdw>
                </a:effectLst>
                <a:cs typeface="B Zar" pitchFamily="2" charset="-78"/>
              </a:rPr>
              <a:t>جعبه دنده بار (گیربکس)</a:t>
            </a:r>
          </a:p>
          <a:p>
            <a:pPr algn="justLow" rtl="1">
              <a:lnSpc>
                <a:spcPct val="150000"/>
              </a:lnSpc>
            </a:pPr>
            <a:r>
              <a:rPr lang="fa-IR" b="0" dirty="0">
                <a:effectLst>
                  <a:outerShdw blurRad="38100" dist="38100" dir="2700000" algn="tl">
                    <a:srgbClr val="000000">
                      <a:alpha val="43137"/>
                    </a:srgbClr>
                  </a:outerShdw>
                </a:effectLst>
                <a:cs typeface="B Zar" pitchFamily="2" charset="-78"/>
              </a:rPr>
              <a:t>این قسمت تامین مقدار پیشروی رنده در حالت پیچ بری (پیچ تراشی) و یا روتراشی و نیز پیشانی تراشی استفاده میگردد. باین صورت که میله پیچ تراشی و یا میله بار حرکت دورانی خود را از این جعبه دنده تغذیه میکند. با حرکت دورانی میله های پیچ بری و میله بار رنده تراشکاری در طول یا در عرض ماشین پیشروی کرده و قطعه کار تراشیده میشود، روی جعبه دنده جدولی قرار دارد که در زیر جدول شیارهایی موجود است که با قرار دادن بین دسته تعویض با در محل مناسب خود با مورد نیاز بدست می آید.</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2112042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a:effectLst>
                  <a:outerShdw blurRad="38100" dist="38100" dir="2700000" algn="tl">
                    <a:srgbClr val="000000">
                      <a:alpha val="43137"/>
                    </a:srgbClr>
                  </a:outerShdw>
                </a:effectLst>
                <a:cs typeface="B Zar" pitchFamily="2" charset="-78"/>
              </a:rPr>
              <a:t>قسمتهای مهم کنترل و تنظیم کننده ماشین تراش</a:t>
            </a:r>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dirty="0">
                <a:effectLst>
                  <a:outerShdw blurRad="38100" dist="38100" dir="2700000" algn="tl">
                    <a:srgbClr val="000000">
                      <a:alpha val="43137"/>
                    </a:srgbClr>
                  </a:outerShdw>
                </a:effectLst>
                <a:cs typeface="B Zar" pitchFamily="2" charset="-78"/>
              </a:rPr>
              <a:t>چرخ دستی حامل سوپرت طول:</a:t>
            </a:r>
          </a:p>
          <a:p>
            <a:pPr algn="justLow" rtl="1">
              <a:lnSpc>
                <a:spcPct val="150000"/>
              </a:lnSpc>
            </a:pPr>
            <a:r>
              <a:rPr lang="fa-IR" b="0" dirty="0">
                <a:effectLst>
                  <a:outerShdw blurRad="38100" dist="38100" dir="2700000" algn="tl">
                    <a:srgbClr val="000000">
                      <a:alpha val="43137"/>
                    </a:srgbClr>
                  </a:outerShdw>
                </a:effectLst>
                <a:cs typeface="B Zar" pitchFamily="2" charset="-78"/>
              </a:rPr>
              <a:t>این چرخ دستی در قسمت جلو قوطی دستگاه حامل سوپرت طولی قرار دارد که می توان بوسیله آن  دستگاه حامل سوپرت طولی را در طول بین دستگاه مرغک و دستگاه حرکت داد.</a:t>
            </a:r>
          </a:p>
          <a:p>
            <a:pPr algn="justLow" rtl="1">
              <a:lnSpc>
                <a:spcPct val="150000"/>
              </a:lnSpc>
            </a:pPr>
            <a:r>
              <a:rPr lang="fa-IR" b="0" dirty="0">
                <a:effectLst>
                  <a:outerShdw blurRad="38100" dist="38100" dir="2700000" algn="tl">
                    <a:srgbClr val="000000">
                      <a:alpha val="43137"/>
                    </a:srgbClr>
                  </a:outerShdw>
                </a:effectLst>
                <a:cs typeface="B Zar" pitchFamily="2" charset="-78"/>
              </a:rPr>
              <a:t> وظیفه اصلی این چرخ دستی تنظیم و قرار دادن ابزار برش در هر قسمت دلخواه است، قبل از اینکه به کار بار خود کار داده شود. </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pic>
        <p:nvPicPr>
          <p:cNvPr id="4" name="Picture 3"/>
          <p:cNvPicPr/>
          <p:nvPr/>
        </p:nvPicPr>
        <p:blipFill>
          <a:blip r:embed="rId2">
            <a:lum contrast="40000"/>
            <a:extLst>
              <a:ext uri="{28A0092B-C50C-407E-A947-70E740481C1C}">
                <a14:useLocalDpi xmlns:a14="http://schemas.microsoft.com/office/drawing/2010/main" val="0"/>
              </a:ext>
            </a:extLst>
          </a:blip>
          <a:srcRect/>
          <a:stretch>
            <a:fillRect/>
          </a:stretch>
        </p:blipFill>
        <p:spPr bwMode="auto">
          <a:xfrm>
            <a:off x="2590800" y="2514600"/>
            <a:ext cx="3681730" cy="2695575"/>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14471318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a:effectLst>
                  <a:outerShdw blurRad="38100" dist="38100" dir="2700000" algn="tl">
                    <a:srgbClr val="000000">
                      <a:alpha val="43137"/>
                    </a:srgbClr>
                  </a:outerShdw>
                </a:effectLst>
                <a:cs typeface="B Zar" pitchFamily="2" charset="-78"/>
              </a:rPr>
              <a:t>انواع ماشينهاي فرز</a:t>
            </a:r>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b="0" dirty="0">
                <a:effectLst>
                  <a:outerShdw blurRad="38100" dist="38100" dir="2700000" algn="tl">
                    <a:srgbClr val="000000">
                      <a:alpha val="43137"/>
                    </a:srgbClr>
                  </a:outerShdw>
                </a:effectLst>
                <a:cs typeface="B Zar" pitchFamily="2" charset="-78"/>
              </a:rPr>
              <a:t>1- ماشين فرز زانوئي و ستوني</a:t>
            </a:r>
          </a:p>
          <a:p>
            <a:pPr algn="justLow" rtl="1">
              <a:lnSpc>
                <a:spcPct val="150000"/>
              </a:lnSpc>
            </a:pPr>
            <a:r>
              <a:rPr lang="fa-IR" b="0" dirty="0">
                <a:effectLst>
                  <a:outerShdw blurRad="38100" dist="38100" dir="2700000" algn="tl">
                    <a:srgbClr val="000000">
                      <a:alpha val="43137"/>
                    </a:srgbClr>
                  </a:outerShdw>
                </a:effectLst>
                <a:cs typeface="B Zar" pitchFamily="2" charset="-78"/>
              </a:rPr>
              <a:t>2- ماشين فرز توليدي (دروازه اي)</a:t>
            </a:r>
          </a:p>
          <a:p>
            <a:pPr algn="justLow" rtl="1">
              <a:lnSpc>
                <a:spcPct val="150000"/>
              </a:lnSpc>
            </a:pPr>
            <a:r>
              <a:rPr lang="fa-IR" b="0" dirty="0">
                <a:effectLst>
                  <a:outerShdw blurRad="38100" dist="38100" dir="2700000" algn="tl">
                    <a:srgbClr val="000000">
                      <a:alpha val="43137"/>
                    </a:srgbClr>
                  </a:outerShdw>
                </a:effectLst>
                <a:cs typeface="B Zar" pitchFamily="2" charset="-78"/>
              </a:rPr>
              <a:t>3- ماشين فرز مخصوص</a:t>
            </a:r>
          </a:p>
          <a:p>
            <a:pPr algn="justLow" rtl="1">
              <a:lnSpc>
                <a:spcPct val="150000"/>
              </a:lnSpc>
            </a:pPr>
            <a:r>
              <a:rPr lang="fa-IR" b="0" dirty="0">
                <a:effectLst>
                  <a:outerShdw blurRad="38100" dist="38100" dir="2700000" algn="tl">
                    <a:srgbClr val="000000">
                      <a:alpha val="43137"/>
                    </a:srgbClr>
                  </a:outerShdw>
                </a:effectLst>
                <a:cs typeface="B Zar" pitchFamily="2" charset="-78"/>
              </a:rPr>
              <a:t>اگر چه بعضي از عمليات اصلي فرزکاري به وسيله ماشينهاي فرز زانوئي ستوني انجام گرفته است ولي قابل فهم و درک است که بر اثر توسعه يافتن مهارتها سازندگان ماشينها انواع ماشينهاي فرز مخصوص ديگري را به بازار عرضه نموده، زيرا که براي اجراء کارهاي پيچيده و مهم نياز به ماشينهاي پيچيده تر بوده تا بتوان با آنها با صرف وقت کمتري انجام داد. بنابراين اين اصل بحث ما درباره ماشين فرز زانوئي ستوني تمرکز خواهد يافت.</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1099013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dirty="0">
                <a:effectLst>
                  <a:outerShdw blurRad="38100" dist="38100" dir="2700000" algn="tl">
                    <a:srgbClr val="000000">
                      <a:alpha val="43137"/>
                    </a:srgbClr>
                  </a:outerShdw>
                </a:effectLst>
                <a:cs typeface="B Zar" pitchFamily="2" charset="-78"/>
              </a:rPr>
              <a:t>ماشين فرز زانويي و ستوني:</a:t>
            </a:r>
          </a:p>
          <a:p>
            <a:pPr algn="justLow" rtl="1">
              <a:lnSpc>
                <a:spcPct val="150000"/>
              </a:lnSpc>
            </a:pPr>
            <a:r>
              <a:rPr lang="fa-IR" b="0" dirty="0">
                <a:effectLst>
                  <a:outerShdw blurRad="38100" dist="38100" dir="2700000" algn="tl">
                    <a:srgbClr val="000000">
                      <a:alpha val="43137"/>
                    </a:srgbClr>
                  </a:outerShdw>
                </a:effectLst>
                <a:cs typeface="B Zar" pitchFamily="2" charset="-78"/>
              </a:rPr>
              <a:t>اين نوع ماشين فرز يک نوع ماشين فرز استاندارد شده است. که بر اساس دو جزء اصلي که قبلاً </a:t>
            </a:r>
          </a:p>
          <a:p>
            <a:pPr algn="justLow" rtl="1">
              <a:lnSpc>
                <a:spcPct val="150000"/>
              </a:lnSpc>
            </a:pPr>
            <a:r>
              <a:rPr lang="fa-IR" b="0" dirty="0">
                <a:effectLst>
                  <a:outerShdw blurRad="38100" dist="38100" dir="2700000" algn="tl">
                    <a:srgbClr val="000000">
                      <a:alpha val="43137"/>
                    </a:srgbClr>
                  </a:outerShdw>
                </a:effectLst>
                <a:cs typeface="B Zar" pitchFamily="2" charset="-78"/>
              </a:rPr>
              <a:t>طراحي شده نامگذاري مي گردد.</a:t>
            </a:r>
          </a:p>
          <a:p>
            <a:pPr algn="justLow" rtl="1">
              <a:lnSpc>
                <a:spcPct val="150000"/>
              </a:lnSpc>
            </a:pPr>
            <a:r>
              <a:rPr lang="fa-IR" b="0" dirty="0">
                <a:effectLst>
                  <a:outerShdw blurRad="38100" dist="38100" dir="2700000" algn="tl">
                    <a:srgbClr val="000000">
                      <a:alpha val="43137"/>
                    </a:srgbClr>
                  </a:outerShdw>
                </a:effectLst>
                <a:cs typeface="B Zar" pitchFamily="2" charset="-78"/>
              </a:rPr>
              <a:t>1- ستون که فرم قاب شکلي دارد.</a:t>
            </a:r>
          </a:p>
          <a:p>
            <a:pPr algn="justLow" rtl="1">
              <a:lnSpc>
                <a:spcPct val="150000"/>
              </a:lnSpc>
            </a:pPr>
            <a:r>
              <a:rPr lang="fa-IR" b="0" dirty="0">
                <a:effectLst>
                  <a:outerShdw blurRad="38100" dist="38100" dir="2700000" algn="tl">
                    <a:srgbClr val="000000">
                      <a:alpha val="43137"/>
                    </a:srgbClr>
                  </a:outerShdw>
                </a:effectLst>
                <a:cs typeface="B Zar" pitchFamily="2" charset="-78"/>
              </a:rPr>
              <a:t>2- زانو که در جلو ستون قرار گرفته که داراي شيارهاي دم چلچله اي براي قرار گرفتن ميز مي باشد.</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21120423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a:effectLst>
                  <a:outerShdw blurRad="38100" dist="38100" dir="2700000" algn="tl">
                    <a:srgbClr val="000000">
                      <a:alpha val="43137"/>
                    </a:srgbClr>
                  </a:outerShdw>
                </a:effectLst>
                <a:cs typeface="B Zar" pitchFamily="2" charset="-78"/>
              </a:rPr>
              <a:t>تفاوت بين مدلهاي مختلف دستگاههاي </a:t>
            </a:r>
            <a:r>
              <a:rPr lang="en-US" b="1" dirty="0">
                <a:effectLst>
                  <a:outerShdw blurRad="38100" dist="38100" dir="2700000" algn="tl">
                    <a:srgbClr val="000000">
                      <a:alpha val="43137"/>
                    </a:srgbClr>
                  </a:outerShdw>
                </a:effectLst>
                <a:cs typeface="B Zar" pitchFamily="2" charset="-78"/>
              </a:rPr>
              <a:t>CNC</a:t>
            </a: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b="0" dirty="0">
                <a:effectLst>
                  <a:outerShdw blurRad="38100" dist="38100" dir="2700000" algn="tl">
                    <a:srgbClr val="000000">
                      <a:alpha val="43137"/>
                    </a:srgbClr>
                  </a:outerShdw>
                </a:effectLst>
                <a:cs typeface="B Zar" pitchFamily="2" charset="-78"/>
              </a:rPr>
              <a:t>کنترلر هاي مختلفي براي دستگاه هاي </a:t>
            </a:r>
            <a:r>
              <a:rPr lang="en-US" b="0" dirty="0">
                <a:effectLst>
                  <a:outerShdw blurRad="38100" dist="38100" dir="2700000" algn="tl">
                    <a:srgbClr val="000000">
                      <a:alpha val="43137"/>
                    </a:srgbClr>
                  </a:outerShdw>
                </a:effectLst>
                <a:cs typeface="B Zar" pitchFamily="2" charset="-78"/>
              </a:rPr>
              <a:t>CNC </a:t>
            </a:r>
            <a:r>
              <a:rPr lang="fa-IR" b="0" dirty="0">
                <a:effectLst>
                  <a:outerShdw blurRad="38100" dist="38100" dir="2700000" algn="tl">
                    <a:srgbClr val="000000">
                      <a:alpha val="43137"/>
                    </a:srgbClr>
                  </a:outerShdw>
                </a:effectLst>
                <a:cs typeface="B Zar" pitchFamily="2" charset="-78"/>
              </a:rPr>
              <a:t>موجود ميباشد مانند فانوک – هايدن هاين، زيمنس – </a:t>
            </a:r>
            <a:r>
              <a:rPr lang="en-US" b="0" dirty="0">
                <a:effectLst>
                  <a:outerShdw blurRad="38100" dist="38100" dir="2700000" algn="tl">
                    <a:srgbClr val="000000">
                      <a:alpha val="43137"/>
                    </a:srgbClr>
                  </a:outerShdw>
                </a:effectLst>
                <a:cs typeface="B Zar" pitchFamily="2" charset="-78"/>
              </a:rPr>
              <a:t>C39 - 2P22 –C15 – </a:t>
            </a:r>
            <a:r>
              <a:rPr lang="fa-IR" b="0" dirty="0">
                <a:effectLst>
                  <a:outerShdw blurRad="38100" dist="38100" dir="2700000" algn="tl">
                    <a:srgbClr val="000000">
                      <a:alpha val="43137"/>
                    </a:srgbClr>
                  </a:outerShdw>
                </a:effectLst>
                <a:cs typeface="B Zar" pitchFamily="2" charset="-78"/>
              </a:rPr>
              <a:t>فاگورو ميتسوبيشي و...زيمنس و هايدن هاين از مارک هايي مي باشند که در ايران فراوان استفاده مي شوند اما تفاوت بين اين مدلها چيست.منطق در يافت اطلاعات بصورت کد هائي مي باشد که با </a:t>
            </a:r>
            <a:r>
              <a:rPr lang="en-US" b="0" dirty="0">
                <a:effectLst>
                  <a:outerShdw blurRad="38100" dist="38100" dir="2700000" algn="tl">
                    <a:srgbClr val="000000">
                      <a:alpha val="43137"/>
                    </a:srgbClr>
                  </a:outerShdw>
                </a:effectLst>
                <a:cs typeface="B Zar" pitchFamily="2" charset="-78"/>
              </a:rPr>
              <a:t>G </a:t>
            </a:r>
            <a:r>
              <a:rPr lang="fa-IR" b="0" dirty="0">
                <a:effectLst>
                  <a:outerShdw blurRad="38100" dist="38100" dir="2700000" algn="tl">
                    <a:srgbClr val="000000">
                      <a:alpha val="43137"/>
                    </a:srgbClr>
                  </a:outerShdw>
                </a:effectLst>
                <a:cs typeface="B Zar" pitchFamily="2" charset="-78"/>
              </a:rPr>
              <a:t>شروع مي شوند به عنوان مثال کد </a:t>
            </a:r>
            <a:r>
              <a:rPr lang="en-US" b="0" dirty="0">
                <a:effectLst>
                  <a:outerShdw blurRad="38100" dist="38100" dir="2700000" algn="tl">
                    <a:srgbClr val="000000">
                      <a:alpha val="43137"/>
                    </a:srgbClr>
                  </a:outerShdw>
                </a:effectLst>
                <a:cs typeface="B Zar" pitchFamily="2" charset="-78"/>
              </a:rPr>
              <a:t>G01 </a:t>
            </a:r>
            <a:r>
              <a:rPr lang="fa-IR" b="0" dirty="0">
                <a:effectLst>
                  <a:outerShdw blurRad="38100" dist="38100" dir="2700000" algn="tl">
                    <a:srgbClr val="000000">
                      <a:alpha val="43137"/>
                    </a:srgbClr>
                  </a:outerShdw>
                </a:effectLst>
                <a:cs typeface="B Zar" pitchFamily="2" charset="-78"/>
              </a:rPr>
              <a:t>حرکت خطي است </a:t>
            </a:r>
            <a:r>
              <a:rPr lang="en-US" b="0" dirty="0">
                <a:effectLst>
                  <a:outerShdw blurRad="38100" dist="38100" dir="2700000" algn="tl">
                    <a:srgbClr val="000000">
                      <a:alpha val="43137"/>
                    </a:srgbClr>
                  </a:outerShdw>
                </a:effectLst>
                <a:cs typeface="B Zar" pitchFamily="2" charset="-78"/>
              </a:rPr>
              <a:t>G02 </a:t>
            </a:r>
            <a:r>
              <a:rPr lang="fa-IR" b="0" dirty="0">
                <a:effectLst>
                  <a:outerShdw blurRad="38100" dist="38100" dir="2700000" algn="tl">
                    <a:srgbClr val="000000">
                      <a:alpha val="43137"/>
                    </a:srgbClr>
                  </a:outerShdw>
                </a:effectLst>
                <a:cs typeface="B Zar" pitchFamily="2" charset="-78"/>
              </a:rPr>
              <a:t>و </a:t>
            </a:r>
            <a:r>
              <a:rPr lang="en-US" b="0" dirty="0">
                <a:effectLst>
                  <a:outerShdw blurRad="38100" dist="38100" dir="2700000" algn="tl">
                    <a:srgbClr val="000000">
                      <a:alpha val="43137"/>
                    </a:srgbClr>
                  </a:outerShdw>
                </a:effectLst>
                <a:cs typeface="B Zar" pitchFamily="2" charset="-78"/>
              </a:rPr>
              <a:t>G03 </a:t>
            </a:r>
            <a:r>
              <a:rPr lang="fa-IR" b="0" dirty="0">
                <a:effectLst>
                  <a:outerShdw blurRad="38100" dist="38100" dir="2700000" algn="tl">
                    <a:srgbClr val="000000">
                      <a:alpha val="43137"/>
                    </a:srgbClr>
                  </a:outerShdw>
                </a:effectLst>
                <a:cs typeface="B Zar" pitchFamily="2" charset="-78"/>
              </a:rPr>
              <a:t>حرکت دوراني مي باشند و </a:t>
            </a:r>
            <a:r>
              <a:rPr lang="en-US" b="0" dirty="0">
                <a:effectLst>
                  <a:outerShdw blurRad="38100" dist="38100" dir="2700000" algn="tl">
                    <a:srgbClr val="000000">
                      <a:alpha val="43137"/>
                    </a:srgbClr>
                  </a:outerShdw>
                </a:effectLst>
                <a:cs typeface="B Zar" pitchFamily="2" charset="-78"/>
              </a:rPr>
              <a:t>G90 </a:t>
            </a:r>
            <a:r>
              <a:rPr lang="fa-IR" b="0" dirty="0">
                <a:effectLst>
                  <a:outerShdw blurRad="38100" dist="38100" dir="2700000" algn="tl">
                    <a:srgbClr val="000000">
                      <a:alpha val="43137"/>
                    </a:srgbClr>
                  </a:outerShdw>
                </a:effectLst>
                <a:cs typeface="B Zar" pitchFamily="2" charset="-78"/>
              </a:rPr>
              <a:t>نوع مختصات را از نظر مطلق بودن يا نسبي بودن مشخص مي نمايد.کدهاي عنوان شده کدهاي عمومي مي باشند و در کدهاي خاص با توجه به نوع کنترلر شايد شماره کد فرق تمايد به عنوان مثال </a:t>
            </a:r>
            <a:r>
              <a:rPr lang="en-US" b="0" dirty="0">
                <a:effectLst>
                  <a:outerShdw blurRad="38100" dist="38100" dir="2700000" algn="tl">
                    <a:srgbClr val="000000">
                      <a:alpha val="43137"/>
                    </a:srgbClr>
                  </a:outerShdw>
                </a:effectLst>
                <a:cs typeface="B Zar" pitchFamily="2" charset="-78"/>
              </a:rPr>
              <a:t>G20 </a:t>
            </a:r>
            <a:r>
              <a:rPr lang="fa-IR" b="0" dirty="0">
                <a:effectLst>
                  <a:outerShdw blurRad="38100" dist="38100" dir="2700000" algn="tl">
                    <a:srgbClr val="000000">
                      <a:alpha val="43137"/>
                    </a:srgbClr>
                  </a:outerShdw>
                </a:effectLst>
                <a:cs typeface="B Zar" pitchFamily="2" charset="-78"/>
              </a:rPr>
              <a:t>در زيمنس منظور انتخاب سيستم اندازه گيري متريک مي باشد ولي اين در هايدن هاين کد </a:t>
            </a:r>
            <a:r>
              <a:rPr lang="en-US" b="0" dirty="0">
                <a:effectLst>
                  <a:outerShdw blurRad="38100" dist="38100" dir="2700000" algn="tl">
                    <a:srgbClr val="000000">
                      <a:alpha val="43137"/>
                    </a:srgbClr>
                  </a:outerShdw>
                </a:effectLst>
                <a:cs typeface="B Zar" pitchFamily="2" charset="-78"/>
              </a:rPr>
              <a:t>G70 </a:t>
            </a:r>
            <a:r>
              <a:rPr lang="fa-IR" b="0" dirty="0">
                <a:effectLst>
                  <a:outerShdw blurRad="38100" dist="38100" dir="2700000" algn="tl">
                    <a:srgbClr val="000000">
                      <a:alpha val="43137"/>
                    </a:srgbClr>
                  </a:outerShdw>
                </a:effectLst>
                <a:cs typeface="B Zar" pitchFamily="2" charset="-78"/>
              </a:rPr>
              <a:t>اين کار را امجام ميدهد پس همانطور که گفته شد آموزش کدها بايد با توجه به نوع کنترلر صورت گيرد خدا را شکر که استاد بنده در دانشگاه کد نويسي را تحت زيمنس و مدل هاي بالاي اين مارک به ما ياد داد.</a:t>
            </a:r>
            <a:endParaRPr lang="en-US" b="0" dirty="0">
              <a:effectLst>
                <a:outerShdw blurRad="38100" dist="38100" dir="2700000" algn="tl">
                  <a:srgbClr val="000000">
                    <a:alpha val="43137"/>
                  </a:srgbClr>
                </a:outerShdw>
              </a:effectLst>
              <a:cs typeface="B Zar" pitchFamily="2" charset="-78"/>
            </a:endParaRPr>
          </a:p>
        </p:txBody>
      </p:sp>
      <p:pic>
        <p:nvPicPr>
          <p:cNvPr id="4" name="Picture 3" descr="Archive_0046_2"/>
          <p:cNvPicPr/>
          <p:nvPr/>
        </p:nvPicPr>
        <p:blipFill>
          <a:blip r:embed="rId2">
            <a:extLst>
              <a:ext uri="{28A0092B-C50C-407E-A947-70E740481C1C}">
                <a14:useLocalDpi xmlns:a14="http://schemas.microsoft.com/office/drawing/2010/main" val="0"/>
              </a:ext>
            </a:extLst>
          </a:blip>
          <a:srcRect/>
          <a:stretch>
            <a:fillRect/>
          </a:stretch>
        </p:blipFill>
        <p:spPr bwMode="auto">
          <a:xfrm>
            <a:off x="1687286" y="3505200"/>
            <a:ext cx="3646714" cy="24384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1099013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a:effectLst>
                  <a:outerShdw blurRad="38100" dist="38100" dir="2700000" algn="tl">
                    <a:srgbClr val="000000">
                      <a:alpha val="43137"/>
                    </a:srgbClr>
                  </a:outerShdw>
                </a:effectLst>
                <a:cs typeface="B Zar" pitchFamily="2" charset="-78"/>
              </a:rPr>
              <a:t>ماشين‌كاري با جت آب و ذرات ساينده </a:t>
            </a:r>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b="0" dirty="0">
                <a:effectLst>
                  <a:outerShdw blurRad="38100" dist="38100" dir="2700000" algn="tl">
                    <a:srgbClr val="000000">
                      <a:alpha val="43137"/>
                    </a:srgbClr>
                  </a:outerShdw>
                </a:effectLst>
                <a:cs typeface="B Zar" pitchFamily="2" charset="-78"/>
              </a:rPr>
              <a:t>اگرچه سال‌هاست كه از استفاده از تكنولوژي جت مواد ساينده و جت آب مي‌گذرد و ليكن اخيراً اين دو فرآيند در زمينه بازار ماشين ابزار جايگاه مناسبي پيدا كرده است. اين موضوع مهم و قابل توجه است و تعدادي از نوآوران قديمي با استفاده از جايگزيني و تكميل فرآيندهاي معمولي ماشين‌كاري خود با استفاده از اين دو فرآيند (ماشين‌كاري با جت‌آب و جت مواد ساينده) سود فراواني برده‌اند. </a:t>
            </a:r>
          </a:p>
          <a:p>
            <a:pPr algn="justLow" rtl="1">
              <a:lnSpc>
                <a:spcPct val="150000"/>
              </a:lnSpc>
            </a:pPr>
            <a:r>
              <a:rPr lang="fa-IR" b="0" dirty="0">
                <a:effectLst>
                  <a:outerShdw blurRad="38100" dist="38100" dir="2700000" algn="tl">
                    <a:srgbClr val="000000">
                      <a:alpha val="43137"/>
                    </a:srgbClr>
                  </a:outerShdw>
                </a:effectLst>
                <a:cs typeface="B Zar" pitchFamily="2" charset="-78"/>
              </a:rPr>
              <a:t>اخيراً بر طبق گزارش </a:t>
            </a:r>
            <a:r>
              <a:rPr lang="en-US" b="0" dirty="0">
                <a:effectLst>
                  <a:outerShdw blurRad="38100" dist="38100" dir="2700000" algn="tl">
                    <a:srgbClr val="000000">
                      <a:alpha val="43137"/>
                    </a:srgbClr>
                  </a:outerShdw>
                </a:effectLst>
                <a:cs typeface="B Zar" pitchFamily="2" charset="-78"/>
              </a:rPr>
              <a:t>Frost </a:t>
            </a:r>
            <a:r>
              <a:rPr lang="fa-IR" b="0" dirty="0">
                <a:effectLst>
                  <a:outerShdw blurRad="38100" dist="38100" dir="2700000" algn="tl">
                    <a:srgbClr val="000000">
                      <a:alpha val="43137"/>
                    </a:srgbClr>
                  </a:outerShdw>
                </a:effectLst>
                <a:cs typeface="B Zar" pitchFamily="2" charset="-78"/>
              </a:rPr>
              <a:t>و </a:t>
            </a:r>
            <a:r>
              <a:rPr lang="en-US" b="0" dirty="0">
                <a:effectLst>
                  <a:outerShdw blurRad="38100" dist="38100" dir="2700000" algn="tl">
                    <a:srgbClr val="000000">
                      <a:alpha val="43137"/>
                    </a:srgbClr>
                  </a:outerShdw>
                </a:effectLst>
                <a:cs typeface="B Zar" pitchFamily="2" charset="-78"/>
              </a:rPr>
              <a:t>Sullivan </a:t>
            </a:r>
            <a:r>
              <a:rPr lang="fa-IR" b="0" dirty="0">
                <a:effectLst>
                  <a:outerShdw blurRad="38100" dist="38100" dir="2700000" algn="tl">
                    <a:srgbClr val="000000">
                      <a:alpha val="43137"/>
                    </a:srgbClr>
                  </a:outerShdw>
                </a:effectLst>
                <a:cs typeface="B Zar" pitchFamily="2" charset="-78"/>
              </a:rPr>
              <a:t>كه يك شركت بازاريابي كار مي‌كنند، اعلام نموده‌اند كه </a:t>
            </a:r>
            <a:r>
              <a:rPr lang="en-US" b="0" dirty="0">
                <a:effectLst>
                  <a:outerShdw blurRad="38100" dist="38100" dir="2700000" algn="tl">
                    <a:srgbClr val="000000">
                      <a:alpha val="43137"/>
                    </a:srgbClr>
                  </a:outerShdw>
                </a:effectLst>
                <a:cs typeface="B Zar" pitchFamily="2" charset="-78"/>
              </a:rPr>
              <a:t>abrasive </a:t>
            </a:r>
            <a:r>
              <a:rPr lang="en-US" b="0" dirty="0" err="1">
                <a:effectLst>
                  <a:outerShdw blurRad="38100" dist="38100" dir="2700000" algn="tl">
                    <a:srgbClr val="000000">
                      <a:alpha val="43137"/>
                    </a:srgbClr>
                  </a:outerShdw>
                </a:effectLst>
                <a:cs typeface="B Zar" pitchFamily="2" charset="-78"/>
              </a:rPr>
              <a:t>waterjet</a:t>
            </a:r>
            <a:r>
              <a:rPr lang="en-US" b="0" dirty="0">
                <a:effectLst>
                  <a:outerShdw blurRad="38100" dist="38100" dir="2700000" algn="tl">
                    <a:srgbClr val="000000">
                      <a:alpha val="43137"/>
                    </a:srgbClr>
                  </a:outerShdw>
                </a:effectLst>
                <a:cs typeface="B Zar" pitchFamily="2" charset="-78"/>
              </a:rPr>
              <a:t> </a:t>
            </a:r>
            <a:r>
              <a:rPr lang="fa-IR" b="0" dirty="0">
                <a:effectLst>
                  <a:outerShdw blurRad="38100" dist="38100" dir="2700000" algn="tl">
                    <a:srgbClr val="000000">
                      <a:alpha val="43137"/>
                    </a:srgbClr>
                  </a:outerShdw>
                </a:effectLst>
                <a:cs typeface="B Zar" pitchFamily="2" charset="-78"/>
              </a:rPr>
              <a:t>به نحو چشمگيري رشد و گسترش قابل ملاحظه‌اي پيدا كرده است. رشد 1/9 درصد در فاصله سال‌هاي 2002-1997 براي بازار واترجت و جت مواد آينده پيش‌بيني مي‌شود. </a:t>
            </a:r>
          </a:p>
          <a:p>
            <a:pPr algn="justLow" rtl="1">
              <a:lnSpc>
                <a:spcPct val="150000"/>
              </a:lnSpc>
            </a:pPr>
            <a:r>
              <a:rPr lang="fa-IR" b="0" dirty="0">
                <a:effectLst>
                  <a:outerShdw blurRad="38100" dist="38100" dir="2700000" algn="tl">
                    <a:srgbClr val="000000">
                      <a:alpha val="43137"/>
                    </a:srgbClr>
                  </a:outerShdw>
                </a:effectLst>
                <a:cs typeface="B Zar" pitchFamily="2" charset="-78"/>
              </a:rPr>
              <a:t>هم واترجت و هم ليزر قادرند فلزات و ديگر مواد را برش دهند. وليكن دستگاه‌هاي واترجت ارزان‌تر از دستگاه‌هاي ليزر مي‌باشند و عملاً دستگاه‌هاي واترجت برتر از ماشين‌هاي برش معمولي مي‌باشند. </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21120423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6705600"/>
          </a:xfrm>
        </p:spPr>
        <p:txBody>
          <a:bodyPr>
            <a:normAutofit/>
          </a:bodyPr>
          <a:lstStyle/>
          <a:p>
            <a:pPr algn="justLow" rtl="1">
              <a:lnSpc>
                <a:spcPct val="150000"/>
              </a:lnSpc>
            </a:pPr>
            <a:r>
              <a:rPr lang="fa-IR" b="0" dirty="0">
                <a:effectLst>
                  <a:outerShdw blurRad="38100" dist="38100" dir="2700000" algn="tl">
                    <a:srgbClr val="000000">
                      <a:alpha val="43137"/>
                    </a:srgbClr>
                  </a:outerShdw>
                </a:effectLst>
                <a:cs typeface="B Zar" pitchFamily="2" charset="-78"/>
              </a:rPr>
              <a:t>چرا تعداد زيادي از مردم به خريد دستگاه‌هاي واترجت روي آورده‌اند، زيرا: چون مي‌توانند سريع برنامه‌ريزي كرده و در مدت كوتاهي پول‌دار شده و سود زيادي عايدشان شود. همچنين مي‌توانند سريعاً دستگاه را تنظيم كرده و كل مجموعه تنظيمات دستگاه را تنظيم كرده و كل مجموعه تنظيمات دستگاه را چك كنند آنها از ابزار دستگاه خيلي تعريف مي‌كنند. چونكه ابزار، هم در ماشينكاري اوليه و هم در ماشينكاري ثانويه (نهايي) يكي است و نيازي به تغيير ابزار نمي‌شود. سرعت ساخت قطعات بسيار بالا و خارج از تصور مي‌باشد. اين روش باعث ايجاد اثرات حرارتي روي قطعه نمي‌شود. آنها مي‌توانند هزينه خريد دستگاه را در مدت كوتاهي تامين نمايند. شما قبلاً عبارات واترجت و جت مواد ساينده را شنيده‌ايد، اين مهم است كه بدانيد جهت مواد ساينده همان واترجت نمي‌باشد، اگرچه خيلي به هم شبيه هستند. تكنولوژي جت‌آب به حدود 20 سال پيش برمي‌گردد و جت مواد ساينده حدوداً 10 سال بعد به وجود آمد. اساس هر دو روش مبتني بر افزايش فشار آب تا حد خيلي زياد و خروج آب از يك روزنه كوچك به خارج مي‌باشد. سيستم واترجت از يك باريكه آب استفاده مي‌كند كه از دهانه (</a:t>
            </a:r>
            <a:r>
              <a:rPr lang="en-US" b="0" dirty="0">
                <a:effectLst>
                  <a:outerShdw blurRad="38100" dist="38100" dir="2700000" algn="tl">
                    <a:srgbClr val="000000">
                      <a:alpha val="43137"/>
                    </a:srgbClr>
                  </a:outerShdw>
                </a:effectLst>
                <a:cs typeface="B Zar" pitchFamily="2" charset="-78"/>
              </a:rPr>
              <a:t>orifice) </a:t>
            </a:r>
            <a:r>
              <a:rPr lang="fa-IR" b="0" dirty="0">
                <a:effectLst>
                  <a:outerShdw blurRad="38100" dist="38100" dir="2700000" algn="tl">
                    <a:srgbClr val="000000">
                      <a:alpha val="43137"/>
                    </a:srgbClr>
                  </a:outerShdw>
                </a:effectLst>
                <a:cs typeface="B Zar" pitchFamily="2" charset="-78"/>
              </a:rPr>
              <a:t>خارج مي‌شود و مي‌تواند مواد نرمي از قبيل پارچه و مقوا را برش دهد و ليكن نمي‌تواند مواد سخت‌تري را برش‌كاري كند. آب در دهانه ورودي از 20 تا 55 هزار پوند بر اينچ مربع تحت فشار قرار مي‌گيرد، سپس از دهانه (</a:t>
            </a:r>
            <a:r>
              <a:rPr lang="en-US" b="0" dirty="0">
                <a:effectLst>
                  <a:outerShdw blurRad="38100" dist="38100" dir="2700000" algn="tl">
                    <a:srgbClr val="000000">
                      <a:alpha val="43137"/>
                    </a:srgbClr>
                  </a:outerShdw>
                </a:effectLst>
                <a:cs typeface="B Zar" pitchFamily="2" charset="-78"/>
              </a:rPr>
              <a:t>jewel) </a:t>
            </a:r>
            <a:r>
              <a:rPr lang="fa-IR" b="0" dirty="0">
                <a:effectLst>
                  <a:outerShdw blurRad="38100" dist="38100" dir="2700000" algn="tl">
                    <a:srgbClr val="000000">
                      <a:alpha val="43137"/>
                    </a:srgbClr>
                  </a:outerShdw>
                </a:effectLst>
                <a:cs typeface="B Zar" pitchFamily="2" charset="-78"/>
              </a:rPr>
              <a:t>كه قطر آن به طور نمونه 015/0-010/0 اينچ مي‌باشد. </a:t>
            </a: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1099013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b="0" dirty="0">
                <a:effectLst>
                  <a:outerShdw blurRad="38100" dist="38100" dir="2700000" algn="tl">
                    <a:srgbClr val="000000">
                      <a:alpha val="43137"/>
                    </a:srgbClr>
                  </a:outerShdw>
                </a:effectLst>
                <a:cs typeface="B Zar" pitchFamily="2" charset="-78"/>
              </a:rPr>
              <a:t>با فشار خارج مي‌شود و در سيستم جت مواد ساينده، مواد ساينده به جت‌آب افزوده شده تا بتواند مواد سخت‌تر را نيز برش دهد. سرعت خيلي زياد جت آب باعث ايجاد خلاء شده و مواد ساينده را به داخل نازل مكش مي‌كند. اغلب مردم زماني كه منظورشان جت ساينده است، به غلط اصطلاح واترجت را به كار مي‌برند. يك مجموعه كامل نازل واترجت حدود 500 تا 1000 دلار مي‌باشد در صورتي كه نازل جت سازنده حدود 800 تا 2000 دلار هزينه در بر دارد. هزينه عملياتي جت مواد ساينده به خاطر سايش تيوپ مخلوط‌كننده مواد ساينده با آب و همچنين به خاطر مصرف مواد ساينده نسبت به واترجت خيلي زياد است. </a:t>
            </a:r>
            <a:endParaRPr lang="en-US" b="0" dirty="0">
              <a:effectLst>
                <a:outerShdw blurRad="38100" dist="38100" dir="2700000" algn="tl">
                  <a:srgbClr val="000000">
                    <a:alpha val="43137"/>
                  </a:srgbClr>
                </a:outerShdw>
              </a:effectLst>
              <a:cs typeface="B Zar" pitchFamily="2" charset="-78"/>
            </a:endParaRP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pic>
        <p:nvPicPr>
          <p:cNvPr id="4" name="Picture 3" descr="Archive_0023"/>
          <p:cNvPicPr/>
          <p:nvPr/>
        </p:nvPicPr>
        <p:blipFill>
          <a:blip r:embed="rId2">
            <a:extLst>
              <a:ext uri="{28A0092B-C50C-407E-A947-70E740481C1C}">
                <a14:useLocalDpi xmlns:a14="http://schemas.microsoft.com/office/drawing/2010/main" val="0"/>
              </a:ext>
            </a:extLst>
          </a:blip>
          <a:srcRect/>
          <a:stretch>
            <a:fillRect/>
          </a:stretch>
        </p:blipFill>
        <p:spPr bwMode="auto">
          <a:xfrm>
            <a:off x="838200" y="2819400"/>
            <a:ext cx="2592070" cy="218757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21120423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b="0" dirty="0">
                <a:effectLst>
                  <a:outerShdw blurRad="38100" dist="38100" dir="2700000" algn="tl">
                    <a:srgbClr val="000000">
                      <a:alpha val="43137"/>
                    </a:srgbClr>
                  </a:outerShdw>
                </a:effectLst>
                <a:cs typeface="B Zar" pitchFamily="2" charset="-78"/>
              </a:rPr>
              <a:t>تنها محدوديت جت‌آب نازل‌هاي آن مي‌باشد و </a:t>
            </a:r>
            <a:r>
              <a:rPr lang="en-US" b="0" dirty="0">
                <a:effectLst>
                  <a:outerShdw blurRad="38100" dist="38100" dir="2700000" algn="tl">
                    <a:srgbClr val="000000">
                      <a:alpha val="43137"/>
                    </a:srgbClr>
                  </a:outerShdw>
                </a:effectLst>
                <a:cs typeface="B Zar" pitchFamily="2" charset="-78"/>
              </a:rPr>
              <a:t>jewel </a:t>
            </a:r>
            <a:r>
              <a:rPr lang="fa-IR" b="0" dirty="0">
                <a:effectLst>
                  <a:outerShdw blurRad="38100" dist="38100" dir="2700000" algn="tl">
                    <a:srgbClr val="000000">
                      <a:alpha val="43137"/>
                    </a:srgbClr>
                  </a:outerShdw>
                </a:effectLst>
                <a:cs typeface="B Zar" pitchFamily="2" charset="-78"/>
              </a:rPr>
              <a:t>داراي سوراخ بسيار ريزي بوده كه آب با فشار از آن به بيرون پاشيده مي‌شود. </a:t>
            </a:r>
            <a:r>
              <a:rPr lang="en-US" b="0" dirty="0">
                <a:effectLst>
                  <a:outerShdw blurRad="38100" dist="38100" dir="2700000" algn="tl">
                    <a:srgbClr val="000000">
                      <a:alpha val="43137"/>
                    </a:srgbClr>
                  </a:outerShdw>
                </a:effectLst>
                <a:cs typeface="B Zar" pitchFamily="2" charset="-78"/>
              </a:rPr>
              <a:t>Jewel </a:t>
            </a:r>
            <a:r>
              <a:rPr lang="fa-IR" b="0" dirty="0">
                <a:effectLst>
                  <a:outerShdw blurRad="38100" dist="38100" dir="2700000" algn="tl">
                    <a:srgbClr val="000000">
                      <a:alpha val="43137"/>
                    </a:srgbClr>
                  </a:outerShdw>
                </a:effectLst>
                <a:cs typeface="B Zar" pitchFamily="2" charset="-78"/>
              </a:rPr>
              <a:t>ممكن است ترك برداشته و يا در اثر رسوب در آن مسدود شدن دهانه ياقوتي نازل در اثر ورود مواد زائد و گرد و كثافت در دهانه ورودي آب (</a:t>
            </a:r>
            <a:r>
              <a:rPr lang="en-US" b="0" dirty="0">
                <a:effectLst>
                  <a:outerShdw blurRad="38100" dist="38100" dir="2700000" algn="tl">
                    <a:srgbClr val="000000">
                      <a:alpha val="43137"/>
                    </a:srgbClr>
                  </a:outerShdw>
                </a:effectLst>
                <a:cs typeface="B Zar" pitchFamily="2" charset="-78"/>
              </a:rPr>
              <a:t>inlet water) </a:t>
            </a:r>
            <a:r>
              <a:rPr lang="fa-IR" b="0" dirty="0">
                <a:effectLst>
                  <a:outerShdw blurRad="38100" dist="38100" dir="2700000" algn="tl">
                    <a:srgbClr val="000000">
                      <a:alpha val="43137"/>
                    </a:srgbClr>
                  </a:outerShdw>
                </a:effectLst>
                <a:cs typeface="B Zar" pitchFamily="2" charset="-78"/>
              </a:rPr>
              <a:t>مي‌باشد و مي‌توان براحتي و با استفاده از يك فيلتراسيون مناسب از بروز چنين مواردي جلوگيري نمود. رسوبات در اثر مواد معدني موجود در آب نيز ممكن است پديد آيد.  </a:t>
            </a:r>
            <a:r>
              <a:rPr lang="en-US" b="0" dirty="0">
                <a:effectLst>
                  <a:outerShdw blurRad="38100" dist="38100" dir="2700000" algn="tl">
                    <a:srgbClr val="000000">
                      <a:alpha val="43137"/>
                    </a:srgbClr>
                  </a:outerShdw>
                </a:effectLst>
                <a:cs typeface="B Zar" pitchFamily="2" charset="-78"/>
              </a:rPr>
              <a:t>Jewel </a:t>
            </a:r>
            <a:r>
              <a:rPr lang="fa-IR" b="0" dirty="0">
                <a:effectLst>
                  <a:outerShdw blurRad="38100" dist="38100" dir="2700000" algn="tl">
                    <a:srgbClr val="000000">
                      <a:alpha val="43137"/>
                    </a:srgbClr>
                  </a:outerShdw>
                </a:effectLst>
                <a:cs typeface="B Zar" pitchFamily="2" charset="-78"/>
              </a:rPr>
              <a:t>ها را مي‌توان در مدت كوتاهي حدود 2 تا 10 دقيقه تعويض نمود. همچنين قيمت بالايي نداشته و حدود 5 تا 50 دلار مي‌باشد، البته نازل‌هاي الماسه نيز وجود دارند وليكن قيمت آنها حدود 200 دلار مي‌باشد و همچنين ساخت آنها نيز مشكل‌تر از نازل‌هاي ياقوتي مي‌باشد. ابعاد و شكل هندسي دهانه نازل در نحوه عملكرد آن تاثير بسيار مهمي داشته و در مورد نازل‌هاي الماسي تامين اين دقت و تلرانس كمي مشكل و هزينه‌بر مي‌باشد. </a:t>
            </a:r>
            <a:endParaRPr lang="en-US" b="0" dirty="0">
              <a:effectLst>
                <a:outerShdw blurRad="38100" dist="38100" dir="2700000" algn="tl">
                  <a:srgbClr val="000000">
                    <a:alpha val="43137"/>
                  </a:srgbClr>
                </a:outerShdw>
              </a:effectLst>
              <a:cs typeface="B Zar" pitchFamily="2" charset="-78"/>
            </a:endParaRPr>
          </a:p>
        </p:txBody>
      </p:sp>
      <p:pic>
        <p:nvPicPr>
          <p:cNvPr id="4" name="Picture 3" descr="Archive_0023_1"/>
          <p:cNvPicPr/>
          <p:nvPr/>
        </p:nvPicPr>
        <p:blipFill>
          <a:blip r:embed="rId2">
            <a:extLst>
              <a:ext uri="{28A0092B-C50C-407E-A947-70E740481C1C}">
                <a14:useLocalDpi xmlns:a14="http://schemas.microsoft.com/office/drawing/2010/main" val="0"/>
              </a:ext>
            </a:extLst>
          </a:blip>
          <a:srcRect/>
          <a:stretch>
            <a:fillRect/>
          </a:stretch>
        </p:blipFill>
        <p:spPr bwMode="auto">
          <a:xfrm>
            <a:off x="2971799" y="3352800"/>
            <a:ext cx="2854325" cy="303720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1099013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a:effectLst>
                  <a:outerShdw blurRad="38100" dist="38100" dir="2700000" algn="tl">
                    <a:srgbClr val="000000">
                      <a:alpha val="43137"/>
                    </a:srgbClr>
                  </a:outerShdw>
                </a:effectLst>
                <a:cs typeface="B Zar" pitchFamily="2" charset="-78"/>
              </a:rPr>
              <a:t>مزایا ,معایب و كاربردهای  </a:t>
            </a:r>
            <a:r>
              <a:rPr lang="en-US" b="1" dirty="0">
                <a:effectLst>
                  <a:outerShdw blurRad="38100" dist="38100" dir="2700000" algn="tl">
                    <a:srgbClr val="000000">
                      <a:alpha val="43137"/>
                    </a:srgbClr>
                  </a:outerShdw>
                </a:effectLst>
                <a:cs typeface="B Zar" pitchFamily="2" charset="-78"/>
              </a:rPr>
              <a:t>CNC </a:t>
            </a:r>
          </a:p>
        </p:txBody>
      </p:sp>
      <p:sp>
        <p:nvSpPr>
          <p:cNvPr id="3" name="Content Placeholder 2"/>
          <p:cNvSpPr>
            <a:spLocks noGrp="1"/>
          </p:cNvSpPr>
          <p:nvPr>
            <p:ph idx="1"/>
          </p:nvPr>
        </p:nvSpPr>
        <p:spPr>
          <a:xfrm>
            <a:off x="4876800" y="914400"/>
            <a:ext cx="3886200" cy="3962400"/>
          </a:xfrm>
        </p:spPr>
        <p:txBody>
          <a:bodyPr>
            <a:normAutofit/>
          </a:bodyPr>
          <a:lstStyle/>
          <a:p>
            <a:pPr algn="justLow" rtl="1">
              <a:lnSpc>
                <a:spcPct val="150000"/>
              </a:lnSpc>
            </a:pPr>
            <a:r>
              <a:rPr lang="fa-IR" dirty="0">
                <a:effectLst>
                  <a:outerShdw blurRad="38100" dist="38100" dir="2700000" algn="tl">
                    <a:srgbClr val="000000">
                      <a:alpha val="43137"/>
                    </a:srgbClr>
                  </a:outerShdw>
                </a:effectLst>
                <a:cs typeface="B Zar" pitchFamily="2" charset="-78"/>
              </a:rPr>
              <a:t>مزایا:</a:t>
            </a:r>
          </a:p>
          <a:p>
            <a:pPr algn="justLow" rtl="1">
              <a:lnSpc>
                <a:spcPct val="150000"/>
              </a:lnSpc>
            </a:pPr>
            <a:r>
              <a:rPr lang="fa-IR" b="0" dirty="0">
                <a:effectLst>
                  <a:outerShdw blurRad="38100" dist="38100" dir="2700000" algn="tl">
                    <a:srgbClr val="000000">
                      <a:alpha val="43137"/>
                    </a:srgbClr>
                  </a:outerShdw>
                </a:effectLst>
                <a:cs typeface="B Zar" pitchFamily="2" charset="-78"/>
              </a:rPr>
              <a:t>1- توانائی ماشینکاری قطعات پیچیده (انعطاف پذیری )</a:t>
            </a:r>
          </a:p>
          <a:p>
            <a:pPr algn="justLow" rtl="1">
              <a:lnSpc>
                <a:spcPct val="150000"/>
              </a:lnSpc>
            </a:pPr>
            <a:r>
              <a:rPr lang="fa-IR" b="0" dirty="0">
                <a:effectLst>
                  <a:outerShdw blurRad="38100" dist="38100" dir="2700000" algn="tl">
                    <a:srgbClr val="000000">
                      <a:alpha val="43137"/>
                    </a:srgbClr>
                  </a:outerShdw>
                </a:effectLst>
                <a:cs typeface="B Zar" pitchFamily="2" charset="-78"/>
              </a:rPr>
              <a:t>2- دقت بالا</a:t>
            </a:r>
          </a:p>
          <a:p>
            <a:pPr algn="justLow" rtl="1">
              <a:lnSpc>
                <a:spcPct val="150000"/>
              </a:lnSpc>
            </a:pPr>
            <a:r>
              <a:rPr lang="fa-IR" b="0" dirty="0">
                <a:effectLst>
                  <a:outerShdw blurRad="38100" dist="38100" dir="2700000" algn="tl">
                    <a:srgbClr val="000000">
                      <a:alpha val="43137"/>
                    </a:srgbClr>
                  </a:outerShdw>
                </a:effectLst>
                <a:cs typeface="B Zar" pitchFamily="2" charset="-78"/>
              </a:rPr>
              <a:t>3-تکرارپذیری</a:t>
            </a:r>
          </a:p>
          <a:p>
            <a:pPr algn="justLow" rtl="1">
              <a:lnSpc>
                <a:spcPct val="150000"/>
              </a:lnSpc>
            </a:pPr>
            <a:r>
              <a:rPr lang="fa-IR" b="0" dirty="0">
                <a:effectLst>
                  <a:outerShdw blurRad="38100" dist="38100" dir="2700000" algn="tl">
                    <a:srgbClr val="000000">
                      <a:alpha val="43137"/>
                    </a:srgbClr>
                  </a:outerShdw>
                </a:effectLst>
                <a:cs typeface="B Zar" pitchFamily="2" charset="-78"/>
              </a:rPr>
              <a:t>4- عدم نیاز به ماشینكار با تجربه</a:t>
            </a:r>
          </a:p>
          <a:p>
            <a:pPr algn="justLow" rtl="1">
              <a:lnSpc>
                <a:spcPct val="150000"/>
              </a:lnSpc>
            </a:pPr>
            <a:r>
              <a:rPr lang="fa-IR" b="0" dirty="0">
                <a:effectLst>
                  <a:outerShdw blurRad="38100" dist="38100" dir="2700000" algn="tl">
                    <a:srgbClr val="000000">
                      <a:alpha val="43137"/>
                    </a:srgbClr>
                  </a:outerShdw>
                </a:effectLst>
                <a:cs typeface="B Zar" pitchFamily="2" charset="-78"/>
              </a:rPr>
              <a:t>5- خطر كمتر برای اپراتور</a:t>
            </a:r>
          </a:p>
          <a:p>
            <a:pPr algn="justLow" rtl="1">
              <a:lnSpc>
                <a:spcPct val="150000"/>
              </a:lnSpc>
            </a:pPr>
            <a:r>
              <a:rPr lang="fa-IR" b="0" dirty="0">
                <a:effectLst>
                  <a:outerShdw blurRad="38100" dist="38100" dir="2700000" algn="tl">
                    <a:srgbClr val="000000">
                      <a:alpha val="43137"/>
                    </a:srgbClr>
                  </a:outerShdw>
                </a:effectLst>
                <a:cs typeface="B Zar" pitchFamily="2" charset="-78"/>
              </a:rPr>
              <a:t>6- سرعت بالا در ماشینكاری و به تبع آن كاهش زمان </a:t>
            </a:r>
            <a:r>
              <a:rPr lang="fa-IR" b="0" dirty="0" smtClean="0">
                <a:effectLst>
                  <a:outerShdw blurRad="38100" dist="38100" dir="2700000" algn="tl">
                    <a:srgbClr val="000000">
                      <a:alpha val="43137"/>
                    </a:srgbClr>
                  </a:outerShdw>
                </a:effectLst>
                <a:cs typeface="B Zar" pitchFamily="2" charset="-78"/>
              </a:rPr>
              <a:t>تولید</a:t>
            </a:r>
            <a:endParaRPr lang="fa-IR" b="0" dirty="0">
              <a:effectLst>
                <a:outerShdw blurRad="38100" dist="38100" dir="2700000" algn="tl">
                  <a:srgbClr val="000000">
                    <a:alpha val="43137"/>
                  </a:srgbClr>
                </a:outerShdw>
              </a:effectLst>
              <a:cs typeface="B Zar" pitchFamily="2" charset="-78"/>
            </a:endParaRPr>
          </a:p>
        </p:txBody>
      </p:sp>
      <p:sp>
        <p:nvSpPr>
          <p:cNvPr id="4" name="Content Placeholder 2"/>
          <p:cNvSpPr txBox="1">
            <a:spLocks/>
          </p:cNvSpPr>
          <p:nvPr/>
        </p:nvSpPr>
        <p:spPr>
          <a:xfrm>
            <a:off x="457200" y="1371600"/>
            <a:ext cx="3886200" cy="3505200"/>
          </a:xfrm>
          <a:prstGeom prst="rect">
            <a:avLst/>
          </a:prstGeom>
        </p:spPr>
        <p:txBody>
          <a:bodyPr vert="horz" lIns="91440" tIns="45720" rIns="91440" bIns="45720" rtlCol="0">
            <a:normAutofit/>
          </a:bodyPr>
          <a:lst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a:lstStyle>
          <a:p>
            <a:pPr algn="justLow" rtl="1">
              <a:lnSpc>
                <a:spcPct val="150000"/>
              </a:lnSpc>
            </a:pPr>
            <a:r>
              <a:rPr lang="fa-IR" b="0" dirty="0">
                <a:effectLst>
                  <a:outerShdw blurRad="38100" dist="38100" dir="2700000" algn="tl">
                    <a:srgbClr val="000000">
                      <a:alpha val="43137"/>
                    </a:srgbClr>
                  </a:outerShdw>
                </a:effectLst>
                <a:cs typeface="B Zar" pitchFamily="2" charset="-78"/>
              </a:rPr>
              <a:t>7-كاهش ضایعات</a:t>
            </a:r>
          </a:p>
          <a:p>
            <a:pPr algn="justLow" rtl="1">
              <a:lnSpc>
                <a:spcPct val="150000"/>
              </a:lnSpc>
            </a:pPr>
            <a:r>
              <a:rPr lang="fa-IR" b="0" dirty="0">
                <a:effectLst>
                  <a:outerShdw blurRad="38100" dist="38100" dir="2700000" algn="tl">
                    <a:srgbClr val="000000">
                      <a:alpha val="43137"/>
                    </a:srgbClr>
                  </a:outerShdw>
                </a:effectLst>
                <a:cs typeface="B Zar" pitchFamily="2" charset="-78"/>
              </a:rPr>
              <a:t>8-كاهش امكان خطای انسانی</a:t>
            </a:r>
          </a:p>
          <a:p>
            <a:pPr algn="justLow" rtl="1">
              <a:lnSpc>
                <a:spcPct val="150000"/>
              </a:lnSpc>
            </a:pPr>
            <a:r>
              <a:rPr lang="fa-IR" b="0" dirty="0">
                <a:effectLst>
                  <a:outerShdw blurRad="38100" dist="38100" dir="2700000" algn="tl">
                    <a:srgbClr val="000000">
                      <a:alpha val="43137"/>
                    </a:srgbClr>
                  </a:outerShdw>
                </a:effectLst>
                <a:cs typeface="B Zar" pitchFamily="2" charset="-78"/>
              </a:rPr>
              <a:t>9-- كاهش هزینه ساخت قید وبست</a:t>
            </a:r>
          </a:p>
          <a:p>
            <a:pPr algn="justLow" rtl="1">
              <a:lnSpc>
                <a:spcPct val="150000"/>
              </a:lnSpc>
            </a:pPr>
            <a:r>
              <a:rPr lang="fa-IR" b="0" dirty="0">
                <a:effectLst>
                  <a:outerShdw blurRad="38100" dist="38100" dir="2700000" algn="tl">
                    <a:srgbClr val="000000">
                      <a:alpha val="43137"/>
                    </a:srgbClr>
                  </a:outerShdw>
                </a:effectLst>
                <a:cs typeface="B Zar" pitchFamily="2" charset="-78"/>
              </a:rPr>
              <a:t>10-كاهش زمان تنظیم اولیه ماشین</a:t>
            </a:r>
          </a:p>
          <a:p>
            <a:pPr algn="justLow" rtl="1">
              <a:lnSpc>
                <a:spcPct val="150000"/>
              </a:lnSpc>
            </a:pPr>
            <a:r>
              <a:rPr lang="fa-IR" b="0" dirty="0">
                <a:effectLst>
                  <a:outerShdw blurRad="38100" dist="38100" dir="2700000" algn="tl">
                    <a:srgbClr val="000000">
                      <a:alpha val="43137"/>
                    </a:srgbClr>
                  </a:outerShdw>
                </a:effectLst>
                <a:cs typeface="B Zar" pitchFamily="2" charset="-78"/>
              </a:rPr>
              <a:t>11-كاهش زمان اندازه گیری و كنترل</a:t>
            </a:r>
          </a:p>
          <a:p>
            <a:pPr algn="justLow" rtl="1">
              <a:lnSpc>
                <a:spcPct val="150000"/>
              </a:lnSpc>
            </a:pPr>
            <a:r>
              <a:rPr lang="fa-IR" b="0" dirty="0">
                <a:effectLst>
                  <a:outerShdw blurRad="38100" dist="38100" dir="2700000" algn="tl">
                    <a:srgbClr val="000000">
                      <a:alpha val="43137"/>
                    </a:srgbClr>
                  </a:outerShdw>
                </a:effectLst>
                <a:cs typeface="B Zar" pitchFamily="2" charset="-78"/>
              </a:rPr>
              <a:t>12-افزایش قابل توجه راندمان تولید </a:t>
            </a: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21120423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90600"/>
            <a:ext cx="3962400" cy="3886200"/>
          </a:xfrm>
        </p:spPr>
        <p:txBody>
          <a:bodyPr/>
          <a:lstStyle/>
          <a:p>
            <a:pPr algn="justLow" rtl="1">
              <a:lnSpc>
                <a:spcPct val="150000"/>
              </a:lnSpc>
            </a:pPr>
            <a:r>
              <a:rPr lang="fa-IR" b="0" dirty="0">
                <a:effectLst>
                  <a:outerShdw blurRad="38100" dist="38100" dir="2700000" algn="tl">
                    <a:srgbClr val="000000">
                      <a:alpha val="43137"/>
                    </a:srgbClr>
                  </a:outerShdw>
                </a:effectLst>
                <a:cs typeface="B Zar" pitchFamily="2" charset="-78"/>
              </a:rPr>
              <a:t>موارد كاربرد ماشین </a:t>
            </a:r>
            <a:r>
              <a:rPr lang="en-US" b="0" dirty="0">
                <a:effectLst>
                  <a:outerShdw blurRad="38100" dist="38100" dir="2700000" algn="tl">
                    <a:srgbClr val="000000">
                      <a:alpha val="43137"/>
                    </a:srgbClr>
                  </a:outerShdw>
                </a:effectLst>
                <a:cs typeface="B Zar" pitchFamily="2" charset="-78"/>
              </a:rPr>
              <a:t>CNC</a:t>
            </a:r>
          </a:p>
          <a:p>
            <a:pPr algn="justLow" rtl="1">
              <a:lnSpc>
                <a:spcPct val="150000"/>
              </a:lnSpc>
            </a:pPr>
            <a:r>
              <a:rPr lang="fa-IR" b="0" dirty="0" smtClean="0">
                <a:effectLst>
                  <a:outerShdw blurRad="38100" dist="38100" dir="2700000" algn="tl">
                    <a:srgbClr val="000000">
                      <a:alpha val="43137"/>
                    </a:srgbClr>
                  </a:outerShdw>
                </a:effectLst>
                <a:cs typeface="B Zar" pitchFamily="2" charset="-78"/>
              </a:rPr>
              <a:t>1- تولید </a:t>
            </a:r>
            <a:r>
              <a:rPr lang="fa-IR" b="0" dirty="0">
                <a:effectLst>
                  <a:outerShdw blurRad="38100" dist="38100" dir="2700000" algn="tl">
                    <a:srgbClr val="000000">
                      <a:alpha val="43137"/>
                    </a:srgbClr>
                  </a:outerShdw>
                </a:effectLst>
                <a:cs typeface="B Zar" pitchFamily="2" charset="-78"/>
              </a:rPr>
              <a:t>قطعات متنوع  در تیراژ نسبتا زیاد</a:t>
            </a:r>
          </a:p>
          <a:p>
            <a:pPr algn="justLow" rtl="1">
              <a:lnSpc>
                <a:spcPct val="150000"/>
              </a:lnSpc>
            </a:pPr>
            <a:r>
              <a:rPr lang="fa-IR" b="0" dirty="0" smtClean="0">
                <a:effectLst>
                  <a:outerShdw blurRad="38100" dist="38100" dir="2700000" algn="tl">
                    <a:srgbClr val="000000">
                      <a:alpha val="43137"/>
                    </a:srgbClr>
                  </a:outerShdw>
                </a:effectLst>
                <a:cs typeface="B Zar" pitchFamily="2" charset="-78"/>
              </a:rPr>
              <a:t>2- ساخت </a:t>
            </a:r>
            <a:r>
              <a:rPr lang="fa-IR" b="0" dirty="0">
                <a:effectLst>
                  <a:outerShdw blurRad="38100" dist="38100" dir="2700000" algn="tl">
                    <a:srgbClr val="000000">
                      <a:alpha val="43137"/>
                    </a:srgbClr>
                  </a:outerShdw>
                </a:effectLst>
                <a:cs typeface="B Zar" pitchFamily="2" charset="-78"/>
              </a:rPr>
              <a:t>قطعات پیچیده هر چند تیراژ كمی داشته باشند(قالبها)</a:t>
            </a:r>
          </a:p>
          <a:p>
            <a:pPr algn="justLow" rtl="1">
              <a:lnSpc>
                <a:spcPct val="150000"/>
              </a:lnSpc>
            </a:pPr>
            <a:r>
              <a:rPr lang="fa-IR" b="0" dirty="0" smtClean="0">
                <a:effectLst>
                  <a:outerShdw blurRad="38100" dist="38100" dir="2700000" algn="tl">
                    <a:srgbClr val="000000">
                      <a:alpha val="43137"/>
                    </a:srgbClr>
                  </a:outerShdw>
                </a:effectLst>
                <a:cs typeface="B Zar" pitchFamily="2" charset="-78"/>
              </a:rPr>
              <a:t>3- اگر </a:t>
            </a:r>
            <a:r>
              <a:rPr lang="fa-IR" b="0" dirty="0">
                <a:effectLst>
                  <a:outerShdw blurRad="38100" dist="38100" dir="2700000" algn="tl">
                    <a:srgbClr val="000000">
                      <a:alpha val="43137"/>
                    </a:srgbClr>
                  </a:outerShdw>
                </a:effectLst>
                <a:cs typeface="B Zar" pitchFamily="2" charset="-78"/>
              </a:rPr>
              <a:t>تعداد قطعات بیش از 100000 در سال باشد (قطعات خودرو)،استفاده از ماشینهای مخصوص  (</a:t>
            </a:r>
            <a:r>
              <a:rPr lang="en-US" b="0" dirty="0">
                <a:effectLst>
                  <a:outerShdw blurRad="38100" dist="38100" dir="2700000" algn="tl">
                    <a:srgbClr val="000000">
                      <a:alpha val="43137"/>
                    </a:srgbClr>
                  </a:outerShdw>
                </a:effectLst>
                <a:cs typeface="B Zar" pitchFamily="2" charset="-78"/>
              </a:rPr>
              <a:t>Special Purpose Machines)  </a:t>
            </a:r>
            <a:r>
              <a:rPr lang="fa-IR" b="0" dirty="0">
                <a:effectLst>
                  <a:outerShdw blurRad="38100" dist="38100" dir="2700000" algn="tl">
                    <a:srgbClr val="000000">
                      <a:alpha val="43137"/>
                    </a:srgbClr>
                  </a:outerShdw>
                </a:effectLst>
                <a:cs typeface="B Zar" pitchFamily="2" charset="-78"/>
              </a:rPr>
              <a:t>صحیح تر است.</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sp>
        <p:nvSpPr>
          <p:cNvPr id="4" name="Content Placeholder 2"/>
          <p:cNvSpPr txBox="1">
            <a:spLocks/>
          </p:cNvSpPr>
          <p:nvPr/>
        </p:nvSpPr>
        <p:spPr>
          <a:xfrm>
            <a:off x="4953000" y="990600"/>
            <a:ext cx="3962400" cy="3886200"/>
          </a:xfrm>
          <a:prstGeom prst="rect">
            <a:avLst/>
          </a:prstGeom>
        </p:spPr>
        <p:txBody>
          <a:bodyPr vert="horz" lIns="91440" tIns="45720" rIns="91440" bIns="45720" rtlCol="0">
            <a:normAutofit/>
          </a:bodyPr>
          <a:lst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a:lstStyle>
          <a:p>
            <a:pPr algn="justLow" rtl="1">
              <a:lnSpc>
                <a:spcPct val="150000"/>
              </a:lnSpc>
            </a:pPr>
            <a:r>
              <a:rPr lang="fa-IR" dirty="0" smtClean="0">
                <a:effectLst>
                  <a:outerShdw blurRad="38100" dist="38100" dir="2700000" algn="tl">
                    <a:srgbClr val="000000">
                      <a:alpha val="43137"/>
                    </a:srgbClr>
                  </a:outerShdw>
                </a:effectLst>
                <a:cs typeface="B Zar" pitchFamily="2" charset="-78"/>
              </a:rPr>
              <a:t>معایب:</a:t>
            </a:r>
          </a:p>
          <a:p>
            <a:pPr algn="justLow" rtl="1">
              <a:lnSpc>
                <a:spcPct val="150000"/>
              </a:lnSpc>
            </a:pPr>
            <a:r>
              <a:rPr lang="fa-IR" b="0" dirty="0" smtClean="0">
                <a:effectLst>
                  <a:outerShdw blurRad="38100" dist="38100" dir="2700000" algn="tl">
                    <a:srgbClr val="000000">
                      <a:alpha val="43137"/>
                    </a:srgbClr>
                  </a:outerShdw>
                </a:effectLst>
                <a:cs typeface="B Zar" pitchFamily="2" charset="-78"/>
              </a:rPr>
              <a:t>1- قیمت نسبتا زیاد</a:t>
            </a:r>
          </a:p>
          <a:p>
            <a:pPr algn="justLow" rtl="1">
              <a:lnSpc>
                <a:spcPct val="150000"/>
              </a:lnSpc>
            </a:pPr>
            <a:r>
              <a:rPr lang="fa-IR" b="0" dirty="0" smtClean="0">
                <a:effectLst>
                  <a:outerShdw blurRad="38100" dist="38100" dir="2700000" algn="tl">
                    <a:srgbClr val="000000">
                      <a:alpha val="43137"/>
                    </a:srgbClr>
                  </a:outerShdw>
                </a:effectLst>
                <a:cs typeface="B Zar" pitchFamily="2" charset="-78"/>
              </a:rPr>
              <a:t>2- تعمیر و نگهداری پیچیده تر و پرهزینه تر</a:t>
            </a:r>
          </a:p>
          <a:p>
            <a:pPr algn="justLow" rtl="1">
              <a:lnSpc>
                <a:spcPct val="150000"/>
              </a:lnSpc>
            </a:pPr>
            <a:r>
              <a:rPr lang="fa-IR" b="0" dirty="0" smtClean="0">
                <a:effectLst>
                  <a:outerShdw blurRad="38100" dist="38100" dir="2700000" algn="tl">
                    <a:srgbClr val="000000">
                      <a:alpha val="43137"/>
                    </a:srgbClr>
                  </a:outerShdw>
                </a:effectLst>
                <a:cs typeface="B Zar" pitchFamily="2" charset="-78"/>
              </a:rPr>
              <a:t>3- هزینه پرسنلی بیشتر</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1099013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en-US" b="1" dirty="0">
                <a:effectLst>
                  <a:outerShdw blurRad="38100" dist="38100" dir="2700000" algn="tl">
                    <a:srgbClr val="000000">
                      <a:alpha val="43137"/>
                    </a:srgbClr>
                  </a:outerShdw>
                </a:effectLst>
                <a:cs typeface="B Zar" pitchFamily="2" charset="-78"/>
              </a:rPr>
              <a:t>CNC </a:t>
            </a:r>
            <a:r>
              <a:rPr lang="fa-IR" b="1" dirty="0">
                <a:effectLst>
                  <a:outerShdw blurRad="38100" dist="38100" dir="2700000" algn="tl">
                    <a:srgbClr val="000000">
                      <a:alpha val="43137"/>
                    </a:srgbClr>
                  </a:outerShdw>
                </a:effectLst>
                <a:cs typeface="B Zar" pitchFamily="2" charset="-78"/>
              </a:rPr>
              <a:t>چيست</a:t>
            </a:r>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en-US" b="0" dirty="0">
                <a:effectLst>
                  <a:outerShdw blurRad="38100" dist="38100" dir="2700000" algn="tl">
                    <a:srgbClr val="000000">
                      <a:alpha val="43137"/>
                    </a:srgbClr>
                  </a:outerShdw>
                </a:effectLst>
                <a:cs typeface="B Zar" pitchFamily="2" charset="-78"/>
              </a:rPr>
              <a:t>CNC</a:t>
            </a:r>
            <a:r>
              <a:rPr lang="fa-IR" b="0" dirty="0">
                <a:effectLst>
                  <a:outerShdw blurRad="38100" dist="38100" dir="2700000" algn="tl">
                    <a:srgbClr val="000000">
                      <a:alpha val="43137"/>
                    </a:srgbClr>
                  </a:outerShdw>
                </a:effectLst>
                <a:cs typeface="B Zar" pitchFamily="2" charset="-78"/>
              </a:rPr>
              <a:t>کنترل رقمی رایانه‌ای یا سی‌ان‌سی به تنظیمات ماشین‌ابزار صنعتی از طریق هدایت رایانه‌ای گفته می‌شود.سی‌ان‌سی (</a:t>
            </a:r>
            <a:r>
              <a:rPr lang="en-US" b="0" dirty="0">
                <a:effectLst>
                  <a:outerShdw blurRad="38100" dist="38100" dir="2700000" algn="tl">
                    <a:srgbClr val="000000">
                      <a:alpha val="43137"/>
                    </a:srgbClr>
                  </a:outerShdw>
                </a:effectLst>
                <a:cs typeface="B Zar" pitchFamily="2" charset="-78"/>
              </a:rPr>
              <a:t>CNC) </a:t>
            </a:r>
            <a:r>
              <a:rPr lang="fa-IR" b="0" dirty="0" smtClean="0">
                <a:effectLst>
                  <a:outerShdw blurRad="38100" dist="38100" dir="2700000" algn="tl">
                    <a:srgbClr val="000000">
                      <a:alpha val="43137"/>
                    </a:srgbClr>
                  </a:outerShdw>
                </a:effectLst>
                <a:cs typeface="B Zar" pitchFamily="2" charset="-78"/>
              </a:rPr>
              <a:t>کوتاه‌شده‎</a:t>
            </a:r>
            <a:r>
              <a:rPr lang="en-US" b="0" dirty="0">
                <a:effectLst>
                  <a:outerShdw blurRad="38100" dist="38100" dir="2700000" algn="tl">
                    <a:srgbClr val="000000">
                      <a:alpha val="43137"/>
                    </a:srgbClr>
                  </a:outerShdw>
                </a:effectLst>
                <a:cs typeface="B Zar" pitchFamily="2" charset="-78"/>
              </a:rPr>
              <a:t>Computer(</a:t>
            </a:r>
            <a:r>
              <a:rPr lang="en-US" b="0" dirty="0" err="1">
                <a:effectLst>
                  <a:outerShdw blurRad="38100" dist="38100" dir="2700000" algn="tl">
                    <a:srgbClr val="000000">
                      <a:alpha val="43137"/>
                    </a:srgbClr>
                  </a:outerShdw>
                </a:effectLst>
                <a:cs typeface="B Zar" pitchFamily="2" charset="-78"/>
              </a:rPr>
              <a:t>ized</a:t>
            </a:r>
            <a:r>
              <a:rPr lang="en-US" b="0" dirty="0">
                <a:effectLst>
                  <a:outerShdw blurRad="38100" dist="38100" dir="2700000" algn="tl">
                    <a:srgbClr val="000000">
                      <a:alpha val="43137"/>
                    </a:srgbClr>
                  </a:outerShdw>
                </a:effectLst>
                <a:cs typeface="B Zar" pitchFamily="2" charset="-78"/>
              </a:rPr>
              <a:t>) Numerical(</a:t>
            </a:r>
            <a:r>
              <a:rPr lang="en-US" b="0" dirty="0" err="1">
                <a:effectLst>
                  <a:outerShdw blurRad="38100" dist="38100" dir="2700000" algn="tl">
                    <a:srgbClr val="000000">
                      <a:alpha val="43137"/>
                    </a:srgbClr>
                  </a:outerShdw>
                </a:effectLst>
                <a:cs typeface="B Zar" pitchFamily="2" charset="-78"/>
              </a:rPr>
              <a:t>ly</a:t>
            </a:r>
            <a:r>
              <a:rPr lang="en-US" b="0" dirty="0">
                <a:effectLst>
                  <a:outerShdw blurRad="38100" dist="38100" dir="2700000" algn="tl">
                    <a:srgbClr val="000000">
                      <a:alpha val="43137"/>
                    </a:srgbClr>
                  </a:outerShdw>
                </a:effectLst>
                <a:cs typeface="B Zar" pitchFamily="2" charset="-78"/>
              </a:rPr>
              <a:t>) Control(led) </a:t>
            </a:r>
            <a:r>
              <a:rPr lang="fa-IR" b="0" dirty="0">
                <a:effectLst>
                  <a:outerShdw blurRad="38100" dist="38100" dir="2700000" algn="tl">
                    <a:srgbClr val="000000">
                      <a:alpha val="43137"/>
                    </a:srgbClr>
                  </a:outerShdw>
                </a:effectLst>
                <a:cs typeface="B Zar" pitchFamily="2" charset="-78"/>
              </a:rPr>
              <a:t>است</a:t>
            </a:r>
            <a:r>
              <a:rPr lang="fa-IR" b="0" dirty="0" smtClean="0">
                <a:effectLst>
                  <a:outerShdw blurRad="38100" dist="38100" dir="2700000" algn="tl">
                    <a:srgbClr val="000000">
                      <a:alpha val="43137"/>
                    </a:srgbClr>
                  </a:outerShdw>
                </a:effectLst>
                <a:cs typeface="B Zar" pitchFamily="2" charset="-78"/>
              </a:rPr>
              <a:t>.</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pic>
        <p:nvPicPr>
          <p:cNvPr id="4" name="Picture 3" descr="یک مرکز چرخش سی‌ان‌سی">
            <a:hlinkClick r:id="rId2" tooltip="یک مرکز چرخش سی‌ان‌سی"/>
          </p:cNvPr>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533400" y="1640204"/>
            <a:ext cx="3187645" cy="239839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Content Placeholder 2"/>
          <p:cNvSpPr txBox="1">
            <a:spLocks/>
          </p:cNvSpPr>
          <p:nvPr/>
        </p:nvSpPr>
        <p:spPr>
          <a:xfrm>
            <a:off x="4038600" y="1752600"/>
            <a:ext cx="4724400" cy="3962400"/>
          </a:xfrm>
          <a:prstGeom prst="rect">
            <a:avLst/>
          </a:prstGeom>
        </p:spPr>
        <p:txBody>
          <a:bodyPr vert="horz" lIns="91440" tIns="45720" rIns="91440" bIns="45720" rtlCol="0">
            <a:normAutofit/>
          </a:bodyPr>
          <a:lst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a:lstStyle>
          <a:p>
            <a:pPr algn="justLow" rtl="1">
              <a:lnSpc>
                <a:spcPct val="150000"/>
              </a:lnSpc>
            </a:pPr>
            <a:r>
              <a:rPr lang="fa-IR" b="0" dirty="0">
                <a:effectLst>
                  <a:outerShdw blurRad="38100" dist="38100" dir="2700000" algn="tl">
                    <a:srgbClr val="000000">
                      <a:alpha val="43137"/>
                    </a:srgbClr>
                  </a:outerShdw>
                </a:effectLst>
                <a:cs typeface="B Zar" pitchFamily="2" charset="-78"/>
              </a:rPr>
              <a:t>به‌وسیله سی‌ان‌سی می‌توان به سرعت قطعاتی با اندازه‌های دقیق از فلز یا چوب درست کرد. شکل این قطعات از پیش توسط یک برنامه که در سیستم کم (</a:t>
            </a:r>
            <a:r>
              <a:rPr lang="en-US" b="0" dirty="0">
                <a:effectLst>
                  <a:outerShdw blurRad="38100" dist="38100" dir="2700000" algn="tl">
                    <a:srgbClr val="000000">
                      <a:alpha val="43137"/>
                    </a:srgbClr>
                  </a:outerShdw>
                </a:effectLst>
                <a:cs typeface="B Zar" pitchFamily="2" charset="-78"/>
              </a:rPr>
              <a:t>CAM) </a:t>
            </a:r>
            <a:r>
              <a:rPr lang="fa-IR" b="0" dirty="0">
                <a:effectLst>
                  <a:outerShdw blurRad="38100" dist="38100" dir="2700000" algn="tl">
                    <a:srgbClr val="000000">
                      <a:alpha val="43137"/>
                    </a:srgbClr>
                  </a:outerShdw>
                </a:effectLst>
                <a:cs typeface="B Zar" pitchFamily="2" charset="-78"/>
              </a:rPr>
              <a:t>تولید شده مشخص می‌گردد. معمولاً برای این منظور هنوز از استاندارد </a:t>
            </a:r>
            <a:r>
              <a:rPr lang="en-US" b="0" dirty="0">
                <a:effectLst>
                  <a:outerShdw blurRad="38100" dist="38100" dir="2700000" algn="tl">
                    <a:srgbClr val="000000">
                      <a:alpha val="43137"/>
                    </a:srgbClr>
                  </a:outerShdw>
                </a:effectLst>
                <a:cs typeface="B Zar" pitchFamily="2" charset="-78"/>
              </a:rPr>
              <a:t>EIA-274-D </a:t>
            </a:r>
            <a:r>
              <a:rPr lang="fa-IR" b="0" dirty="0">
                <a:effectLst>
                  <a:outerShdw blurRad="38100" dist="38100" dir="2700000" algn="tl">
                    <a:srgbClr val="000000">
                      <a:alpha val="43137"/>
                    </a:srgbClr>
                  </a:outerShdw>
                </a:effectLst>
                <a:cs typeface="B Zar" pitchFamily="2" charset="-78"/>
              </a:rPr>
              <a:t>استفاده می‌شود که کد جی (</a:t>
            </a:r>
            <a:r>
              <a:rPr lang="en-US" b="0" dirty="0">
                <a:effectLst>
                  <a:outerShdw blurRad="38100" dist="38100" dir="2700000" algn="tl">
                    <a:srgbClr val="000000">
                      <a:alpha val="43137"/>
                    </a:srgbClr>
                  </a:outerShdw>
                </a:effectLst>
                <a:cs typeface="B Zar" pitchFamily="2" charset="-78"/>
              </a:rPr>
              <a:t>G) </a:t>
            </a:r>
            <a:r>
              <a:rPr lang="fa-IR" b="0" dirty="0">
                <a:effectLst>
                  <a:outerShdw blurRad="38100" dist="38100" dir="2700000" algn="tl">
                    <a:srgbClr val="000000">
                      <a:alpha val="43137"/>
                    </a:srgbClr>
                  </a:outerShdw>
                </a:effectLst>
                <a:cs typeface="B Zar" pitchFamily="2" charset="-78"/>
              </a:rPr>
              <a:t>هم نامیده می‌شود.روش سی‌ان‌سی در دهه ۴۰ میلادی پدید آمد و ادامه‌دهنده روش دستگاه‌های ان‌سی (کنترل رقمی) بود. از ان‌سی در جنگ جهانی دوم برای تولید جنگ‌افزار و پیچ‌ها استفاده زیادی می‌شد.</a:t>
            </a: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2112042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dirty="0">
                <a:effectLst>
                  <a:outerShdw blurRad="38100" dist="38100" dir="2700000" algn="tl">
                    <a:srgbClr val="000000">
                      <a:alpha val="43137"/>
                    </a:srgbClr>
                  </a:outerShdw>
                </a:effectLst>
                <a:cs typeface="B Zar" pitchFamily="2" charset="-78"/>
              </a:rPr>
              <a:t>چرخ دستی دستگاه مرغک:</a:t>
            </a:r>
          </a:p>
          <a:p>
            <a:pPr algn="justLow" rtl="1">
              <a:lnSpc>
                <a:spcPct val="150000"/>
              </a:lnSpc>
            </a:pPr>
            <a:r>
              <a:rPr lang="fa-IR" b="0" dirty="0">
                <a:effectLst>
                  <a:outerShdw blurRad="38100" dist="38100" dir="2700000" algn="tl">
                    <a:srgbClr val="000000">
                      <a:alpha val="43137"/>
                    </a:srgbClr>
                  </a:outerShdw>
                </a:effectLst>
                <a:cs typeface="B Zar" pitchFamily="2" charset="-78"/>
              </a:rPr>
              <a:t>بوسیله چرخ دستی دستگاه مرغک می توان محور آنرا تغییر مکان داد. چرخش آن معمولا با دست صورت  می گیرد. با چرخاندن چرخ دستی ، مرغک ثابت محور می تواند داخل جا مرغک که در پیشانی سمت راست قطعه کار قرار دارد جابگیرد. بعلاوه چرخش چرخ دستی موافق عقربه ساعت نیز سبب می گردد که محور (مرغک در داخل محور محکم شود.) بسمت قطعه کار جلو برود. از طرف دیگر در صورت سوار کردن مته در داخل محور دستگاه مرغک ضمن چرخاندن دسته آن می توان، در پیشانی کار سوراخ و یا مته مرغک زد .</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pic>
        <p:nvPicPr>
          <p:cNvPr id="4" name="Picture 3"/>
          <p:cNvPicPr/>
          <p:nvPr/>
        </p:nvPicPr>
        <p:blipFill>
          <a:blip r:embed="rId2">
            <a:lum contrast="40000"/>
            <a:extLst>
              <a:ext uri="{28A0092B-C50C-407E-A947-70E740481C1C}">
                <a14:useLocalDpi xmlns:a14="http://schemas.microsoft.com/office/drawing/2010/main" val="0"/>
              </a:ext>
            </a:extLst>
          </a:blip>
          <a:srcRect/>
          <a:stretch>
            <a:fillRect/>
          </a:stretch>
        </p:blipFill>
        <p:spPr bwMode="auto">
          <a:xfrm>
            <a:off x="2892244" y="2743200"/>
            <a:ext cx="3315970" cy="2480945"/>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36673691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a:effectLst>
                  <a:outerShdw blurRad="38100" dist="38100" dir="2700000" algn="tl">
                    <a:srgbClr val="000000">
                      <a:alpha val="43137"/>
                    </a:srgbClr>
                  </a:outerShdw>
                </a:effectLst>
                <a:cs typeface="B Zar" pitchFamily="2" charset="-78"/>
              </a:rPr>
              <a:t>فرز  </a:t>
            </a:r>
            <a:r>
              <a:rPr lang="en-US" b="1" dirty="0">
                <a:effectLst>
                  <a:outerShdw blurRad="38100" dist="38100" dir="2700000" algn="tl">
                    <a:srgbClr val="000000">
                      <a:alpha val="43137"/>
                    </a:srgbClr>
                  </a:outerShdw>
                </a:effectLst>
                <a:cs typeface="B Zar" pitchFamily="2" charset="-78"/>
              </a:rPr>
              <a:t>CNC </a:t>
            </a: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b="0" dirty="0">
                <a:effectLst>
                  <a:outerShdw blurRad="38100" dist="38100" dir="2700000" algn="tl">
                    <a:srgbClr val="000000">
                      <a:alpha val="43137"/>
                    </a:srgbClr>
                  </a:outerShdw>
                </a:effectLst>
                <a:cs typeface="B Zar" pitchFamily="2" charset="-78"/>
              </a:rPr>
              <a:t>دستگاه در اين قسمت سه موتوره(سه محوره) است كه در راستاي محورهاي </a:t>
            </a:r>
            <a:r>
              <a:rPr lang="en-US" b="0" dirty="0">
                <a:effectLst>
                  <a:outerShdw blurRad="38100" dist="38100" dir="2700000" algn="tl">
                    <a:srgbClr val="000000">
                      <a:alpha val="43137"/>
                    </a:srgbClr>
                  </a:outerShdw>
                </a:effectLst>
                <a:cs typeface="B Zar" pitchFamily="2" charset="-78"/>
              </a:rPr>
              <a:t>x ,y, z  </a:t>
            </a:r>
            <a:r>
              <a:rPr lang="fa-IR" b="0" dirty="0">
                <a:effectLst>
                  <a:outerShdw blurRad="38100" dist="38100" dir="2700000" algn="tl">
                    <a:srgbClr val="000000">
                      <a:alpha val="43137"/>
                    </a:srgbClr>
                  </a:outerShdw>
                </a:effectLst>
                <a:cs typeface="B Zar" pitchFamily="2" charset="-78"/>
              </a:rPr>
              <a:t>كارميكند. دستگاه تمام اتوماتيك است و بصورت دستي خيلي سخت قابل برنامه ريزي است كه بصورت 16 ابزار است و براي قطعه سازي بكار ميرود. دقت دستگاه در حد ميكرون است.</a:t>
            </a:r>
          </a:p>
          <a:p>
            <a:pPr algn="justLow" rtl="1">
              <a:lnSpc>
                <a:spcPct val="150000"/>
              </a:lnSpc>
            </a:pPr>
            <a:r>
              <a:rPr lang="fa-IR" b="0" dirty="0">
                <a:effectLst>
                  <a:outerShdw blurRad="38100" dist="38100" dir="2700000" algn="tl">
                    <a:srgbClr val="000000">
                      <a:alpha val="43137"/>
                    </a:srgbClr>
                  </a:outerShdw>
                </a:effectLst>
                <a:cs typeface="B Zar" pitchFamily="2" charset="-78"/>
              </a:rPr>
              <a:t>* از دستگاهاي </a:t>
            </a:r>
            <a:r>
              <a:rPr lang="en-US" b="0" dirty="0">
                <a:effectLst>
                  <a:outerShdw blurRad="38100" dist="38100" dir="2700000" algn="tl">
                    <a:srgbClr val="000000">
                      <a:alpha val="43137"/>
                    </a:srgbClr>
                  </a:outerShdw>
                </a:effectLst>
                <a:cs typeface="B Zar" pitchFamily="2" charset="-78"/>
              </a:rPr>
              <a:t>CNC </a:t>
            </a:r>
            <a:r>
              <a:rPr lang="fa-IR" b="0" dirty="0">
                <a:effectLst>
                  <a:outerShdw blurRad="38100" dist="38100" dir="2700000" algn="tl">
                    <a:srgbClr val="000000">
                      <a:alpha val="43137"/>
                    </a:srgbClr>
                  </a:outerShdw>
                </a:effectLst>
                <a:cs typeface="B Zar" pitchFamily="2" charset="-78"/>
              </a:rPr>
              <a:t>براي سوراخ كاري ، قلاويز كاري، قالب سازي و قطعه سازي استفاده ميشود كه دقت آن در حد ميكرون مي باشد و با كيفيت مناسبي محصول را ارائه ميكند.</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1099013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a:effectLst>
                  <a:outerShdw blurRad="38100" dist="38100" dir="2700000" algn="tl">
                    <a:srgbClr val="000000">
                      <a:alpha val="43137"/>
                    </a:srgbClr>
                  </a:outerShdw>
                </a:effectLst>
                <a:cs typeface="B Zar" pitchFamily="2" charset="-78"/>
              </a:rPr>
              <a:t>تراش </a:t>
            </a:r>
            <a:r>
              <a:rPr lang="en-US" b="1" dirty="0">
                <a:effectLst>
                  <a:outerShdw blurRad="38100" dist="38100" dir="2700000" algn="tl">
                    <a:srgbClr val="000000">
                      <a:alpha val="43137"/>
                    </a:srgbClr>
                  </a:outerShdw>
                </a:effectLst>
                <a:cs typeface="B Zar" pitchFamily="2" charset="-78"/>
              </a:rPr>
              <a:t>CNC </a:t>
            </a: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b="0" dirty="0">
                <a:effectLst>
                  <a:outerShdw blurRad="38100" dist="38100" dir="2700000" algn="tl">
                    <a:srgbClr val="000000">
                      <a:alpha val="43137"/>
                    </a:srgbClr>
                  </a:outerShdw>
                </a:effectLst>
                <a:cs typeface="B Zar" pitchFamily="2" charset="-78"/>
              </a:rPr>
              <a:t> بصورت دو محوره كار ميكند(دو كله دارد) با كمك دو كله ميتوان همزمان هم تو (داخل) و هم رو تراشي كرد. طول كار گير حدود  250 ميلي متر و قطر آن  50 ميلي متر است.</a:t>
            </a: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21120423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a:effectLst>
                  <a:outerShdw blurRad="38100" dist="38100" dir="2700000" algn="tl">
                    <a:srgbClr val="000000">
                      <a:alpha val="43137"/>
                    </a:srgbClr>
                  </a:outerShdw>
                </a:effectLst>
                <a:cs typeface="B Zar" pitchFamily="2" charset="-78"/>
              </a:rPr>
              <a:t>دستگاه هاي </a:t>
            </a:r>
            <a:r>
              <a:rPr lang="en-US" b="1" dirty="0">
                <a:effectLst>
                  <a:outerShdw blurRad="38100" dist="38100" dir="2700000" algn="tl">
                    <a:srgbClr val="000000">
                      <a:alpha val="43137"/>
                    </a:srgbClr>
                  </a:outerShdw>
                </a:effectLst>
                <a:cs typeface="B Zar" pitchFamily="2" charset="-78"/>
              </a:rPr>
              <a:t>NC &amp; CNC </a:t>
            </a: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b="0" dirty="0">
                <a:effectLst>
                  <a:outerShdw blurRad="38100" dist="38100" dir="2700000" algn="tl">
                    <a:srgbClr val="000000">
                      <a:alpha val="43137"/>
                    </a:srgbClr>
                  </a:outerShdw>
                </a:effectLst>
                <a:cs typeface="B Zar" pitchFamily="2" charset="-78"/>
              </a:rPr>
              <a:t> امروزه با پيشرفت تكنولوژي و فن آوري و دخالت رباط ها در طراحي و ساخت قطعات مختلف صنعتي ، تحول شگرفي در علوم مهندسي به وقوع پيوسته است. و نياز بشر به  سرعت، دقت و كيفيت در طراحي و ساخت كه تاچندي پيش رويايي بيش نبود ،درچنين عصري برآورده شده ورقابتهاي شديدي رابه طبع بين جوامع مختلف صنعتي ايجادكرده وهر ملتي باكل نيروي صنعتي خود در تب وتاب دستيابي به فنون مختلف جهت ساخت وتوليد وطراحي مي باشند وهمانطور كه امروزه ديده مي شود سبقت در علوم فني ومهندسي معادل بانيازمندكردن جوامع و ملل ديگردنيابه صاحب علم است</a:t>
            </a:r>
          </a:p>
          <a:p>
            <a:pPr algn="justLow" rtl="1">
              <a:lnSpc>
                <a:spcPct val="150000"/>
              </a:lnSpc>
            </a:pPr>
            <a:r>
              <a:rPr lang="fa-IR" b="0" dirty="0">
                <a:effectLst>
                  <a:outerShdw blurRad="38100" dist="38100" dir="2700000" algn="tl">
                    <a:srgbClr val="000000">
                      <a:alpha val="43137"/>
                    </a:srgbClr>
                  </a:outerShdw>
                </a:effectLst>
                <a:cs typeface="B Zar" pitchFamily="2" charset="-78"/>
              </a:rPr>
              <a:t>يكي ازرشته هايي كه در علوم فني ومهندسي سالهاي متمادي مورد مطالعه وتحقيق قرار  گرفته است علم مهندسي مكانيك مي باشد كه نفوذ تكنولوژي پيشرفته مثل استفاده ازبرنامه هاي كامپيوتري تحول عجيب وقابل توجهي دراين رشته نهاده است </a:t>
            </a: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1099013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b="0" dirty="0">
                <a:effectLst>
                  <a:outerShdw blurRad="38100" dist="38100" dir="2700000" algn="tl">
                    <a:srgbClr val="000000">
                      <a:alpha val="43137"/>
                    </a:srgbClr>
                  </a:outerShdw>
                </a:effectLst>
                <a:cs typeface="B Zar" pitchFamily="2" charset="-78"/>
              </a:rPr>
              <a:t>ازمواردي كه مي توان دراين رشته برشمرد وبيش ازپيش به تاثير فن آوري پي برد ،مسئله ساخت قطعات ظريف وحساس صنعتي بوسيله دستگاههايي كه از كامپيوتر مادرفرمان مي گيرندوتحويل كارموردنظربادقت وكيفيت بسياربالادرگذشته صنعتگران مجبوربودندبراي تراش يك قطعه ازماشينهاي تراش وفرز كه عموماماشينهاي بادقت پايين بودند،استفاده كنندوشايدساخت آن قطعه موردنظرساعتهاوقت لازم داشت وتازه پس ازتحويل كار،بي دقتي درآن موج ميزد، درنتيجه آن زمان بودكه پژوهشگران ودانشمندان علم مكانيك كمرهمت بستندودستگاههاي </a:t>
            </a:r>
            <a:r>
              <a:rPr lang="en-US" b="0" dirty="0">
                <a:effectLst>
                  <a:outerShdw blurRad="38100" dist="38100" dir="2700000" algn="tl">
                    <a:srgbClr val="000000">
                      <a:alpha val="43137"/>
                    </a:srgbClr>
                  </a:outerShdw>
                </a:effectLst>
                <a:cs typeface="B Zar" pitchFamily="2" charset="-78"/>
              </a:rPr>
              <a:t>NC </a:t>
            </a:r>
            <a:r>
              <a:rPr lang="fa-IR" b="0" dirty="0">
                <a:effectLst>
                  <a:outerShdw blurRad="38100" dist="38100" dir="2700000" algn="tl">
                    <a:srgbClr val="000000">
                      <a:alpha val="43137"/>
                    </a:srgbClr>
                  </a:outerShdw>
                </a:effectLst>
                <a:cs typeface="B Zar" pitchFamily="2" charset="-78"/>
              </a:rPr>
              <a:t>و </a:t>
            </a:r>
            <a:r>
              <a:rPr lang="en-US" b="0" dirty="0">
                <a:effectLst>
                  <a:outerShdw blurRad="38100" dist="38100" dir="2700000" algn="tl">
                    <a:srgbClr val="000000">
                      <a:alpha val="43137"/>
                    </a:srgbClr>
                  </a:outerShdw>
                </a:effectLst>
                <a:cs typeface="B Zar" pitchFamily="2" charset="-78"/>
              </a:rPr>
              <a:t>CNC </a:t>
            </a:r>
            <a:r>
              <a:rPr lang="fa-IR" b="0" dirty="0">
                <a:effectLst>
                  <a:outerShdw blurRad="38100" dist="38100" dir="2700000" algn="tl">
                    <a:srgbClr val="000000">
                      <a:alpha val="43137"/>
                    </a:srgbClr>
                  </a:outerShdw>
                </a:effectLst>
                <a:cs typeface="B Zar" pitchFamily="2" charset="-78"/>
              </a:rPr>
              <a:t>را اختراع كردندتاخط قرمزي بر بي دقتي وصرف وقت زياددرطراحي كشيده باشند .دستگاههاي مذكوربوسيله كامپيوتر هدايت مي شوندوازلحاظ ظاهر شبيه همان دستگاههاي تراش وفرز هستند بااين تفاوت كه تمام امكانات ازقبيل مته هاي مختلف ، تيغه هاي متنوع و... درپيكره دستگاه گنجانده شده وهيچ گونه كاري بادست انجام نمي شود ومستقيما بافرمان كامپيوترعمل ميكند .كامپيوتر خط به خط برنامه را به وسيله سيگنال هاي بسيار سريع و زياد به دستگاه منتقل مي كند و دستگاه با صرف كمترين ذوقت عمليات تراش را روي قطعه انجام مي دهد وپس از تحويل ، چشمان را خيره به دقت، كيفيت و صرف هزينه كم مي كند.</a:t>
            </a: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21120423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a:effectLst>
                  <a:outerShdw blurRad="38100" dist="38100" dir="2700000" algn="tl">
                    <a:srgbClr val="000000">
                      <a:alpha val="43137"/>
                    </a:srgbClr>
                  </a:outerShdw>
                </a:effectLst>
                <a:cs typeface="B Zar" pitchFamily="2" charset="-78"/>
              </a:rPr>
              <a:t>كاربردهاي </a:t>
            </a:r>
            <a:r>
              <a:rPr lang="en-US" b="1" dirty="0">
                <a:effectLst>
                  <a:outerShdw blurRad="38100" dist="38100" dir="2700000" algn="tl">
                    <a:srgbClr val="000000">
                      <a:alpha val="43137"/>
                    </a:srgbClr>
                  </a:outerShdw>
                </a:effectLst>
                <a:cs typeface="B Zar" pitchFamily="2" charset="-78"/>
              </a:rPr>
              <a:t>CNC </a:t>
            </a: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b="0" dirty="0">
                <a:effectLst>
                  <a:outerShdw blurRad="38100" dist="38100" dir="2700000" algn="tl">
                    <a:srgbClr val="000000">
                      <a:alpha val="43137"/>
                    </a:srgbClr>
                  </a:outerShdw>
                </a:effectLst>
                <a:cs typeface="B Zar" pitchFamily="2" charset="-78"/>
              </a:rPr>
              <a:t>از همان روزهاي اول اختراع ماشين هاي </a:t>
            </a:r>
            <a:r>
              <a:rPr lang="en-US" b="0" dirty="0">
                <a:effectLst>
                  <a:outerShdw blurRad="38100" dist="38100" dir="2700000" algn="tl">
                    <a:srgbClr val="000000">
                      <a:alpha val="43137"/>
                    </a:srgbClr>
                  </a:outerShdw>
                </a:effectLst>
                <a:cs typeface="B Zar" pitchFamily="2" charset="-78"/>
              </a:rPr>
              <a:t>CNC </a:t>
            </a:r>
            <a:r>
              <a:rPr lang="fa-IR" b="0" dirty="0">
                <a:effectLst>
                  <a:outerShdw blurRad="38100" dist="38100" dir="2700000" algn="tl">
                    <a:srgbClr val="000000">
                      <a:alpha val="43137"/>
                    </a:srgbClr>
                  </a:outerShdw>
                </a:effectLst>
                <a:cs typeface="B Zar" pitchFamily="2" charset="-78"/>
              </a:rPr>
              <a:t>كاربردهاي بسياري براي اين نوع ماشين ها وجود داشته است. گستره استفاده از ماشين ها كنترل عددي شامل عملياتي نظير فرزكاري تراشكاري ماشين هاي تخليه الكتريكي </a:t>
            </a:r>
            <a:r>
              <a:rPr lang="en-US" b="0" dirty="0">
                <a:effectLst>
                  <a:outerShdw blurRad="38100" dist="38100" dir="2700000" algn="tl">
                    <a:srgbClr val="000000">
                      <a:alpha val="43137"/>
                    </a:srgbClr>
                  </a:outerShdw>
                </a:effectLst>
                <a:cs typeface="B Zar" pitchFamily="2" charset="-78"/>
              </a:rPr>
              <a:t>EDM </a:t>
            </a:r>
            <a:r>
              <a:rPr lang="fa-IR" b="0" dirty="0">
                <a:effectLst>
                  <a:outerShdw blurRad="38100" dist="38100" dir="2700000" algn="tl">
                    <a:srgbClr val="000000">
                      <a:alpha val="43137"/>
                    </a:srgbClr>
                  </a:outerShdw>
                </a:effectLst>
                <a:cs typeface="B Zar" pitchFamily="2" charset="-78"/>
              </a:rPr>
              <a:t>سوراخكاري ، فرم دهي ، خم كاري ، ورق كاري و رباتيك مي باشد. </a:t>
            </a:r>
          </a:p>
          <a:p>
            <a:pPr algn="justLow" rtl="1">
              <a:lnSpc>
                <a:spcPct val="150000"/>
              </a:lnSpc>
            </a:pPr>
            <a:r>
              <a:rPr lang="fa-IR" b="0" dirty="0">
                <a:effectLst>
                  <a:outerShdw blurRad="38100" dist="38100" dir="2700000" algn="tl">
                    <a:srgbClr val="000000">
                      <a:alpha val="43137"/>
                    </a:srgbClr>
                  </a:outerShdw>
                </a:effectLst>
                <a:cs typeface="B Zar" pitchFamily="2" charset="-78"/>
              </a:rPr>
              <a:t>لازم به ذكر است كه صنايع هواپيمائي يكي از عمده ترين صنايع استفاده كننده از ماشين هاي كنتل عددي مي باشند . استفاده از ماشين هاي كنترل عددي در صنايع مختلف روبه گسترش است و به خاطر پيشرفت و گسترش روز افزون كامپيوترها ، قيمت ماشين هاي كنترل عددي امروزه در حال كاهش مي باشد و اين امر زمينه را براي استفاده از اين ماشين در ديگر صنايع مهيا مي نمايد.</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pic>
        <p:nvPicPr>
          <p:cNvPr id="4" name="Picture 3" descr="    حجم فايل  ( 9474 بايت"/>
          <p:cNvPicPr/>
          <p:nvPr/>
        </p:nvPicPr>
        <p:blipFill>
          <a:blip r:embed="rId2">
            <a:extLst>
              <a:ext uri="{28A0092B-C50C-407E-A947-70E740481C1C}">
                <a14:useLocalDpi xmlns:a14="http://schemas.microsoft.com/office/drawing/2010/main" val="0"/>
              </a:ext>
            </a:extLst>
          </a:blip>
          <a:srcRect/>
          <a:stretch>
            <a:fillRect/>
          </a:stretch>
        </p:blipFill>
        <p:spPr bwMode="auto">
          <a:xfrm>
            <a:off x="920305" y="3429000"/>
            <a:ext cx="3589276" cy="241363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1099013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a:effectLst>
                  <a:outerShdw blurRad="38100" dist="38100" dir="2700000" algn="tl">
                    <a:srgbClr val="000000">
                      <a:alpha val="43137"/>
                    </a:srgbClr>
                  </a:outerShdw>
                </a:effectLst>
                <a:cs typeface="B Zar" pitchFamily="2" charset="-78"/>
              </a:rPr>
              <a:t>طرز کار با ابزار آلات تراشکاری </a:t>
            </a:r>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dirty="0">
                <a:effectLst>
                  <a:outerShdw blurRad="38100" dist="38100" dir="2700000" algn="tl">
                    <a:srgbClr val="000000">
                      <a:alpha val="43137"/>
                    </a:srgbClr>
                  </a:outerShdw>
                </a:effectLst>
                <a:cs typeface="B Zar" pitchFamily="2" charset="-78"/>
              </a:rPr>
              <a:t>كوليس ورنيه </a:t>
            </a:r>
          </a:p>
          <a:p>
            <a:pPr algn="justLow" rtl="1">
              <a:lnSpc>
                <a:spcPct val="150000"/>
              </a:lnSpc>
            </a:pPr>
            <a:r>
              <a:rPr lang="fa-IR" b="0" dirty="0">
                <a:effectLst>
                  <a:outerShdw blurRad="38100" dist="38100" dir="2700000" algn="tl">
                    <a:srgbClr val="000000">
                      <a:alpha val="43137"/>
                    </a:srgbClr>
                  </a:outerShdw>
                </a:effectLst>
                <a:cs typeface="B Zar" pitchFamily="2" charset="-78"/>
              </a:rPr>
              <a:t>كوليس ورنيه از متداولترين و پركاربردترين وسايل اندازه گيري است كه در صنعت تراشكاري و قالبسازي ، هنگام ساخت قطعات با دقت بالا ، از آن استفاده مي شو د . شكل 1 ، نمونه اي از اين وسيله را نشان مي دهد .</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pic>
        <p:nvPicPr>
          <p:cNvPr id="4" name="Picture 3" descr="PHOTO1"/>
          <p:cNvPicPr/>
          <p:nvPr/>
        </p:nvPicPr>
        <p:blipFill>
          <a:blip r:embed="rId2">
            <a:biLevel thresh="75000"/>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2317750" y="2387282"/>
            <a:ext cx="4508500" cy="2083435"/>
          </a:xfrm>
          <a:prstGeom prst="rect">
            <a:avLst/>
          </a:prstGeom>
          <a:noFill/>
          <a:ln>
            <a:noFill/>
          </a:ln>
        </p:spPr>
      </p:pic>
    </p:spTree>
    <p:extLst>
      <p:ext uri="{BB962C8B-B14F-4D97-AF65-F5344CB8AC3E}">
        <p14:creationId xmlns:p14="http://schemas.microsoft.com/office/powerpoint/2010/main" val="21120423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b="0" dirty="0">
                <a:effectLst>
                  <a:outerShdw blurRad="38100" dist="38100" dir="2700000" algn="tl">
                    <a:srgbClr val="000000">
                      <a:alpha val="43137"/>
                    </a:srgbClr>
                  </a:outerShdw>
                </a:effectLst>
                <a:cs typeface="B Zar" pitchFamily="2" charset="-78"/>
              </a:rPr>
              <a:t>با توحه به شكل فوق ، مي توان قسمتهاي مهم يك كوليس را چنين معرفي كرد :</a:t>
            </a:r>
          </a:p>
          <a:p>
            <a:pPr algn="justLow" rtl="1">
              <a:lnSpc>
                <a:spcPct val="150000"/>
              </a:lnSpc>
              <a:buFont typeface="Arial" pitchFamily="34" charset="0"/>
              <a:buChar char="•"/>
            </a:pPr>
            <a:r>
              <a:rPr lang="fa-IR" b="0" dirty="0">
                <a:effectLst>
                  <a:outerShdw blurRad="38100" dist="38100" dir="2700000" algn="tl">
                    <a:srgbClr val="000000">
                      <a:alpha val="43137"/>
                    </a:srgbClr>
                  </a:outerShdw>
                </a:effectLst>
                <a:cs typeface="B Zar" pitchFamily="2" charset="-78"/>
              </a:rPr>
              <a:t>خط كش </a:t>
            </a:r>
          </a:p>
          <a:p>
            <a:pPr algn="justLow" rtl="1">
              <a:lnSpc>
                <a:spcPct val="150000"/>
              </a:lnSpc>
              <a:buFont typeface="Arial" pitchFamily="34" charset="0"/>
              <a:buChar char="•"/>
            </a:pPr>
            <a:r>
              <a:rPr lang="fa-IR" b="0" dirty="0">
                <a:effectLst>
                  <a:outerShdw blurRad="38100" dist="38100" dir="2700000" algn="tl">
                    <a:srgbClr val="000000">
                      <a:alpha val="43137"/>
                    </a:srgbClr>
                  </a:outerShdw>
                </a:effectLst>
                <a:cs typeface="B Zar" pitchFamily="2" charset="-78"/>
              </a:rPr>
              <a:t>ورنيه </a:t>
            </a:r>
          </a:p>
          <a:p>
            <a:pPr algn="justLow" rtl="1">
              <a:lnSpc>
                <a:spcPct val="150000"/>
              </a:lnSpc>
              <a:buFont typeface="Arial" pitchFamily="34" charset="0"/>
              <a:buChar char="•"/>
            </a:pPr>
            <a:r>
              <a:rPr lang="fa-IR" b="0" dirty="0">
                <a:effectLst>
                  <a:outerShdw blurRad="38100" dist="38100" dir="2700000" algn="tl">
                    <a:srgbClr val="000000">
                      <a:alpha val="43137"/>
                    </a:srgbClr>
                  </a:outerShdw>
                </a:effectLst>
                <a:cs typeface="B Zar" pitchFamily="2" charset="-78"/>
              </a:rPr>
              <a:t>پيچ قفل كننده </a:t>
            </a:r>
          </a:p>
          <a:p>
            <a:pPr algn="justLow" rtl="1">
              <a:lnSpc>
                <a:spcPct val="150000"/>
              </a:lnSpc>
              <a:buFont typeface="Arial" pitchFamily="34" charset="0"/>
              <a:buChar char="•"/>
            </a:pPr>
            <a:r>
              <a:rPr lang="fa-IR" b="0" dirty="0">
                <a:effectLst>
                  <a:outerShdw blurRad="38100" dist="38100" dir="2700000" algn="tl">
                    <a:srgbClr val="000000">
                      <a:alpha val="43137"/>
                    </a:srgbClr>
                  </a:outerShdw>
                </a:effectLst>
                <a:cs typeface="B Zar" pitchFamily="2" charset="-78"/>
              </a:rPr>
              <a:t>فك هاي ثابت ( شاخك هاي ثابت )</a:t>
            </a:r>
          </a:p>
          <a:p>
            <a:pPr algn="justLow" rtl="1">
              <a:lnSpc>
                <a:spcPct val="150000"/>
              </a:lnSpc>
              <a:buFont typeface="Arial" pitchFamily="34" charset="0"/>
              <a:buChar char="•"/>
            </a:pPr>
            <a:r>
              <a:rPr lang="fa-IR" b="0" dirty="0">
                <a:effectLst>
                  <a:outerShdw blurRad="38100" dist="38100" dir="2700000" algn="tl">
                    <a:srgbClr val="000000">
                      <a:alpha val="43137"/>
                    </a:srgbClr>
                  </a:outerShdw>
                </a:effectLst>
                <a:cs typeface="B Zar" pitchFamily="2" charset="-78"/>
              </a:rPr>
              <a:t>فك هاي متحرك ( شاخك هاي متحرك )</a:t>
            </a:r>
          </a:p>
          <a:p>
            <a:pPr algn="justLow" rtl="1">
              <a:lnSpc>
                <a:spcPct val="150000"/>
              </a:lnSpc>
              <a:buFont typeface="Arial" pitchFamily="34" charset="0"/>
              <a:buChar char="•"/>
            </a:pPr>
            <a:r>
              <a:rPr lang="fa-IR" b="0" dirty="0">
                <a:effectLst>
                  <a:outerShdw blurRad="38100" dist="38100" dir="2700000" algn="tl">
                    <a:srgbClr val="000000">
                      <a:alpha val="43137"/>
                    </a:srgbClr>
                  </a:outerShdw>
                </a:effectLst>
                <a:cs typeface="B Zar" pitchFamily="2" charset="-78"/>
              </a:rPr>
              <a:t>زبانه عمق سنج </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1099013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normAutofit lnSpcReduction="10000"/>
          </a:bodyPr>
          <a:lstStyle/>
          <a:p>
            <a:pPr algn="justLow" rtl="1">
              <a:lnSpc>
                <a:spcPct val="150000"/>
              </a:lnSpc>
            </a:pPr>
            <a:r>
              <a:rPr lang="fa-IR" dirty="0">
                <a:effectLst>
                  <a:outerShdw blurRad="38100" dist="38100" dir="2700000" algn="tl">
                    <a:srgbClr val="000000">
                      <a:alpha val="43137"/>
                    </a:srgbClr>
                  </a:outerShdw>
                </a:effectLst>
                <a:cs typeface="B Zar" pitchFamily="2" charset="-78"/>
              </a:rPr>
              <a:t>كاربرد قسمتهاي مهم كوليس :</a:t>
            </a:r>
          </a:p>
          <a:p>
            <a:pPr algn="justLow" rtl="1">
              <a:lnSpc>
                <a:spcPct val="150000"/>
              </a:lnSpc>
            </a:pPr>
            <a:r>
              <a:rPr lang="fa-IR" b="0" dirty="0" smtClean="0">
                <a:effectLst>
                  <a:outerShdw blurRad="38100" dist="38100" dir="2700000" algn="tl">
                    <a:srgbClr val="000000">
                      <a:alpha val="43137"/>
                    </a:srgbClr>
                  </a:outerShdw>
                </a:effectLst>
                <a:cs typeface="B Zar" pitchFamily="2" charset="-78"/>
              </a:rPr>
              <a:t>خط </a:t>
            </a:r>
            <a:r>
              <a:rPr lang="fa-IR" b="0" dirty="0">
                <a:effectLst>
                  <a:outerShdw blurRad="38100" dist="38100" dir="2700000" algn="tl">
                    <a:srgbClr val="000000">
                      <a:alpha val="43137"/>
                    </a:srgbClr>
                  </a:outerShdw>
                </a:effectLst>
                <a:cs typeface="B Zar" pitchFamily="2" charset="-78"/>
              </a:rPr>
              <a:t>كش :</a:t>
            </a:r>
          </a:p>
          <a:p>
            <a:pPr algn="justLow" rtl="1">
              <a:lnSpc>
                <a:spcPct val="150000"/>
              </a:lnSpc>
            </a:pPr>
            <a:r>
              <a:rPr lang="fa-IR" b="0" dirty="0">
                <a:effectLst>
                  <a:outerShdw blurRad="38100" dist="38100" dir="2700000" algn="tl">
                    <a:srgbClr val="000000">
                      <a:alpha val="43137"/>
                    </a:srgbClr>
                  </a:outerShdw>
                </a:effectLst>
                <a:cs typeface="B Zar" pitchFamily="2" charset="-78"/>
              </a:rPr>
              <a:t>خط كش كوليس ، معمولاٌ در دو سيستم ميليمتري و ااينچي تقسيم بندي شده است ، كه معمولاٌ قسمت پائين آن ميليمتري و قسمت بالايي اينچي مي باشد . قسمت ميلي متري معمولاٌ داراي دقتي معادل 1 ميلي متر و قسمت اينچي آن   اينچ دقت دارند ( منظور از دقت ، كمترين فاصله بين دو تقسيم روي خط كش مي باشد </a:t>
            </a:r>
          </a:p>
          <a:p>
            <a:pPr algn="justLow" rtl="1">
              <a:lnSpc>
                <a:spcPct val="150000"/>
              </a:lnSpc>
            </a:pPr>
            <a:r>
              <a:rPr lang="fa-IR" b="0" dirty="0">
                <a:effectLst>
                  <a:outerShdw blurRad="38100" dist="38100" dir="2700000" algn="tl">
                    <a:srgbClr val="000000">
                      <a:alpha val="43137"/>
                    </a:srgbClr>
                  </a:outerShdw>
                </a:effectLst>
                <a:cs typeface="B Zar" pitchFamily="2" charset="-78"/>
              </a:rPr>
              <a:t>ورنيه :</a:t>
            </a:r>
          </a:p>
          <a:p>
            <a:pPr algn="justLow" rtl="1">
              <a:lnSpc>
                <a:spcPct val="150000"/>
              </a:lnSpc>
            </a:pPr>
            <a:r>
              <a:rPr lang="fa-IR" b="0" dirty="0">
                <a:effectLst>
                  <a:outerShdw blurRad="38100" dist="38100" dir="2700000" algn="tl">
                    <a:srgbClr val="000000">
                      <a:alpha val="43137"/>
                    </a:srgbClr>
                  </a:outerShdw>
                </a:effectLst>
                <a:cs typeface="B Zar" pitchFamily="2" charset="-78"/>
              </a:rPr>
              <a:t>ورنيه ، در واقع كشويي است كه روي خط كش حركت مي كند و مثل خط كش كه داراي تقسيمات ميلي متري و اينچي مي باشد ، داراي تقسيماتي تقريباٌ اينچنين مي باشد ؛ معمولاٌ قسمت پائين ورنيه ، ميلي متري و بالاي آن تقسيمات اينچي وجود دارد . با توجه به تقسيمات ورنيه و خط كش ، مي توان دقت كوليس را بدست آورد . البته اين دقت ، معمولاٌ روي ورنيه نيز حك شده است و با توجه به آن مي توان اندازه هاي گرفته شده را به سادگي قرائت كرد .</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21120423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b="0" dirty="0">
                <a:effectLst>
                  <a:outerShdw blurRad="38100" dist="38100" dir="2700000" algn="tl">
                    <a:srgbClr val="000000">
                      <a:alpha val="43137"/>
                    </a:srgbClr>
                  </a:outerShdw>
                </a:effectLst>
                <a:cs typeface="B Zar" pitchFamily="2" charset="-78"/>
              </a:rPr>
              <a:t>پيچ قفل كننده :</a:t>
            </a:r>
          </a:p>
          <a:p>
            <a:pPr algn="justLow" rtl="1">
              <a:lnSpc>
                <a:spcPct val="150000"/>
              </a:lnSpc>
            </a:pPr>
            <a:r>
              <a:rPr lang="fa-IR" b="0" dirty="0">
                <a:effectLst>
                  <a:outerShdw blurRad="38100" dist="38100" dir="2700000" algn="tl">
                    <a:srgbClr val="000000">
                      <a:alpha val="43137"/>
                    </a:srgbClr>
                  </a:outerShdw>
                </a:effectLst>
                <a:cs typeface="B Zar" pitchFamily="2" charset="-78"/>
              </a:rPr>
              <a:t>با اين پيچ ، مي توان كوليس را در هر نقطه اي كه اندازه گيري انجام گرفته ، قفل كرده و مقدار صحيح را به طور دقيق قرائت نمود .</a:t>
            </a:r>
          </a:p>
          <a:p>
            <a:pPr algn="justLow" rtl="1">
              <a:lnSpc>
                <a:spcPct val="150000"/>
              </a:lnSpc>
            </a:pPr>
            <a:r>
              <a:rPr lang="fa-IR" b="0" dirty="0" smtClean="0">
                <a:effectLst>
                  <a:outerShdw blurRad="38100" dist="38100" dir="2700000" algn="tl">
                    <a:srgbClr val="000000">
                      <a:alpha val="43137"/>
                    </a:srgbClr>
                  </a:outerShdw>
                </a:effectLst>
                <a:cs typeface="B Zar" pitchFamily="2" charset="-78"/>
              </a:rPr>
              <a:t>شاخك </a:t>
            </a:r>
            <a:r>
              <a:rPr lang="fa-IR" b="0" dirty="0">
                <a:effectLst>
                  <a:outerShdw blurRad="38100" dist="38100" dir="2700000" algn="tl">
                    <a:srgbClr val="000000">
                      <a:alpha val="43137"/>
                    </a:srgbClr>
                  </a:outerShdw>
                </a:effectLst>
                <a:cs typeface="B Zar" pitchFamily="2" charset="-78"/>
              </a:rPr>
              <a:t>هاي ثابت :</a:t>
            </a:r>
          </a:p>
          <a:p>
            <a:pPr algn="justLow" rtl="1">
              <a:lnSpc>
                <a:spcPct val="150000"/>
              </a:lnSpc>
            </a:pPr>
            <a:r>
              <a:rPr lang="fa-IR" b="0" dirty="0">
                <a:effectLst>
                  <a:outerShdw blurRad="38100" dist="38100" dir="2700000" algn="tl">
                    <a:srgbClr val="000000">
                      <a:alpha val="43137"/>
                    </a:srgbClr>
                  </a:outerShdw>
                </a:effectLst>
                <a:cs typeface="B Zar" pitchFamily="2" charset="-78"/>
              </a:rPr>
              <a:t>به كمك اين شاخك ها ميتوان اندازه گيري هاي داخلي يا خارجي را انجام داد . در واقع از اين شاخك ها به عنوان يك تكيه گاه براي قطعه استفاده مي شود .</a:t>
            </a:r>
          </a:p>
          <a:p>
            <a:pPr algn="justLow" rtl="1">
              <a:lnSpc>
                <a:spcPct val="150000"/>
              </a:lnSpc>
            </a:pPr>
            <a:r>
              <a:rPr lang="fa-IR" b="0" dirty="0" smtClean="0">
                <a:effectLst>
                  <a:outerShdw blurRad="38100" dist="38100" dir="2700000" algn="tl">
                    <a:srgbClr val="000000">
                      <a:alpha val="43137"/>
                    </a:srgbClr>
                  </a:outerShdw>
                </a:effectLst>
                <a:cs typeface="B Zar" pitchFamily="2" charset="-78"/>
              </a:rPr>
              <a:t>شاخك </a:t>
            </a:r>
            <a:r>
              <a:rPr lang="fa-IR" b="0" dirty="0">
                <a:effectLst>
                  <a:outerShdw blurRad="38100" dist="38100" dir="2700000" algn="tl">
                    <a:srgbClr val="000000">
                      <a:alpha val="43137"/>
                    </a:srgbClr>
                  </a:outerShdw>
                </a:effectLst>
                <a:cs typeface="B Zar" pitchFamily="2" charset="-78"/>
              </a:rPr>
              <a:t>هاي متحرك :</a:t>
            </a:r>
          </a:p>
          <a:p>
            <a:pPr algn="justLow" rtl="1">
              <a:lnSpc>
                <a:spcPct val="150000"/>
              </a:lnSpc>
            </a:pPr>
            <a:r>
              <a:rPr lang="fa-IR" b="0" dirty="0">
                <a:effectLst>
                  <a:outerShdw blurRad="38100" dist="38100" dir="2700000" algn="tl">
                    <a:srgbClr val="000000">
                      <a:alpha val="43137"/>
                    </a:srgbClr>
                  </a:outerShdw>
                </a:effectLst>
                <a:cs typeface="B Zar" pitchFamily="2" charset="-78"/>
              </a:rPr>
              <a:t>اين شاخك ها متصل به ورنيه اند كه با حركت آن ، به عقب يا جلو كشيده مي شوند . هنگام اندازه گيري ، اين شاخك ها به قطعه نزديك مي شوند .</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1099013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dirty="0">
                <a:effectLst>
                  <a:outerShdw blurRad="38100" dist="38100" dir="2700000" algn="tl">
                    <a:srgbClr val="000000">
                      <a:alpha val="43137"/>
                    </a:srgbClr>
                  </a:outerShdw>
                </a:effectLst>
                <a:cs typeface="B Zar" pitchFamily="2" charset="-78"/>
              </a:rPr>
              <a:t>زبانه عمق سنج :</a:t>
            </a:r>
          </a:p>
          <a:p>
            <a:pPr algn="justLow" rtl="1">
              <a:lnSpc>
                <a:spcPct val="150000"/>
              </a:lnSpc>
            </a:pPr>
            <a:r>
              <a:rPr lang="fa-IR" b="0" dirty="0">
                <a:effectLst>
                  <a:outerShdw blurRad="38100" dist="38100" dir="2700000" algn="tl">
                    <a:srgbClr val="000000">
                      <a:alpha val="43137"/>
                    </a:srgbClr>
                  </a:outerShdw>
                </a:effectLst>
                <a:cs typeface="B Zar" pitchFamily="2" charset="-78"/>
              </a:rPr>
              <a:t>با كمكاين زبانه مي توان عمق بعضي از سوراخ ها ، پله ها و قطعاتي از اين قبيل را اندازه گيري نمود . شكل 2 علت شكستگي انتهاي اين زبانه را مشخص مي نمايد .</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pic>
        <p:nvPicPr>
          <p:cNvPr id="4" name="Picture 3" descr="PHOTO2_1"/>
          <p:cNvPicPr/>
          <p:nvPr/>
        </p:nvPicPr>
        <p:blipFill>
          <a:blip r:embed="rId2">
            <a:biLevel thresh="75000"/>
            <a:extLst>
              <a:ext uri="{28A0092B-C50C-407E-A947-70E740481C1C}">
                <a14:useLocalDpi xmlns:a14="http://schemas.microsoft.com/office/drawing/2010/main" val="0"/>
              </a:ext>
            </a:extLst>
          </a:blip>
          <a:srcRect/>
          <a:stretch>
            <a:fillRect/>
          </a:stretch>
        </p:blipFill>
        <p:spPr bwMode="auto">
          <a:xfrm>
            <a:off x="685800" y="2514600"/>
            <a:ext cx="4904199" cy="2383155"/>
          </a:xfrm>
          <a:prstGeom prst="rect">
            <a:avLst/>
          </a:prstGeom>
          <a:noFill/>
          <a:ln>
            <a:noFill/>
          </a:ln>
        </p:spPr>
      </p:pic>
    </p:spTree>
    <p:extLst>
      <p:ext uri="{BB962C8B-B14F-4D97-AF65-F5344CB8AC3E}">
        <p14:creationId xmlns:p14="http://schemas.microsoft.com/office/powerpoint/2010/main" val="21120423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dirty="0">
                <a:effectLst>
                  <a:outerShdw blurRad="38100" dist="38100" dir="2700000" algn="tl">
                    <a:srgbClr val="000000">
                      <a:alpha val="43137"/>
                    </a:srgbClr>
                  </a:outerShdw>
                </a:effectLst>
                <a:cs typeface="B Zar" pitchFamily="2" charset="-78"/>
              </a:rPr>
              <a:t>کنترل بار:</a:t>
            </a:r>
          </a:p>
          <a:p>
            <a:pPr algn="justLow" rtl="1">
              <a:lnSpc>
                <a:spcPct val="150000"/>
              </a:lnSpc>
            </a:pPr>
            <a:r>
              <a:rPr lang="fa-IR" b="0" dirty="0">
                <a:effectLst>
                  <a:outerShdw blurRad="38100" dist="38100" dir="2700000" algn="tl">
                    <a:srgbClr val="000000">
                      <a:alpha val="43137"/>
                    </a:srgbClr>
                  </a:outerShdw>
                </a:effectLst>
                <a:cs typeface="B Zar" pitchFamily="2" charset="-78"/>
              </a:rPr>
              <a:t>در روی قاب قوطی دستگاه حامل سوپرت، دسته بار خود کار وجود دارد که با آن بار طولی و عرضی رنده تراش را تنظیم می نمایند. بعلاوه بوسیله دست هم می توان، دسته بار عرضی در عرض کار نیز بار داد. مقدار بار را با استفاده ازحلقه مدرجی که روی ابتدای پیچ سوپرت عرضی قرار داردبطور دقیق تنظیم کرد. برای تنظیم بار خودکار ابتدا مقدار پیشروی قلم برای سوپرت عرضی و طولی تعیین می گردد، و سپس این مقدار روی جعبه دنده بار تنظیم می شود. بعد اهرم روی بار خودکار قرار می گیرد تا عمل تراش انجام شود.</a:t>
            </a:r>
          </a:p>
          <a:p>
            <a:pPr algn="justLow" rtl="1">
              <a:lnSpc>
                <a:spcPct val="150000"/>
              </a:lnSpc>
            </a:pPr>
            <a:r>
              <a:rPr lang="fa-IR" b="0" dirty="0">
                <a:effectLst>
                  <a:outerShdw blurRad="38100" dist="38100" dir="2700000" algn="tl">
                    <a:srgbClr val="000000">
                      <a:alpha val="43137"/>
                    </a:srgbClr>
                  </a:outerShdw>
                </a:effectLst>
                <a:cs typeface="B Zar" pitchFamily="2" charset="-78"/>
              </a:rPr>
              <a:t> البته باید توجه داشت که برای پرداخت کاری بایستی قلم در طول یا عرض کار کم و برای خشن تراشی مقدار آن نسبتا زیاد باشد.</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pic>
        <p:nvPicPr>
          <p:cNvPr id="4" name="Picture 3"/>
          <p:cNvPicPr/>
          <p:nvPr/>
        </p:nvPicPr>
        <p:blipFill>
          <a:blip r:embed="rId2">
            <a:lum contrast="40000"/>
            <a:extLst>
              <a:ext uri="{28A0092B-C50C-407E-A947-70E740481C1C}">
                <a14:useLocalDpi xmlns:a14="http://schemas.microsoft.com/office/drawing/2010/main" val="0"/>
              </a:ext>
            </a:extLst>
          </a:blip>
          <a:srcRect/>
          <a:stretch>
            <a:fillRect/>
          </a:stretch>
        </p:blipFill>
        <p:spPr bwMode="auto">
          <a:xfrm>
            <a:off x="3280183" y="3124200"/>
            <a:ext cx="2605405" cy="1984375"/>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10493526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smtClean="0">
                <a:effectLst>
                  <a:outerShdw blurRad="38100" dist="38100" dir="2700000" algn="tl">
                    <a:srgbClr val="000000">
                      <a:alpha val="43137"/>
                    </a:srgbClr>
                  </a:outerShdw>
                </a:effectLst>
                <a:cs typeface="B Zar" pitchFamily="2" charset="-78"/>
              </a:rPr>
              <a:t>ميكرومتر</a:t>
            </a:r>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b="0" dirty="0" smtClean="0">
                <a:effectLst>
                  <a:outerShdw blurRad="38100" dist="38100" dir="2700000" algn="tl">
                    <a:srgbClr val="000000">
                      <a:alpha val="43137"/>
                    </a:srgbClr>
                  </a:outerShdw>
                </a:effectLst>
                <a:cs typeface="B Zar" pitchFamily="2" charset="-78"/>
              </a:rPr>
              <a:t>ميكرومتر </a:t>
            </a:r>
            <a:r>
              <a:rPr lang="fa-IR" b="0" dirty="0">
                <a:effectLst>
                  <a:outerShdw blurRad="38100" dist="38100" dir="2700000" algn="tl">
                    <a:srgbClr val="000000">
                      <a:alpha val="43137"/>
                    </a:srgbClr>
                  </a:outerShdw>
                </a:effectLst>
                <a:cs typeface="B Zar" pitchFamily="2" charset="-78"/>
              </a:rPr>
              <a:t>ها ، دسته ديگري از وسايل اندازه گيري مي باشند كه دقتي بالا اما كاربرد نسبتاٌ كمتري نسبت به كوليس ها دارند . اساس كار ميكرومترها ، حركت پيچ و مهره ظريف و دقيقي است كه داخل بدنه استوانه اي قرار گرفته و با حركت آن ، فك متحرك به فك ثابت ، دور يا نزديك مي شود </a:t>
            </a:r>
            <a:r>
              <a:rPr lang="fa-IR" b="0" dirty="0" smtClean="0">
                <a:effectLst>
                  <a:outerShdw blurRad="38100" dist="38100" dir="2700000" algn="tl">
                    <a:srgbClr val="000000">
                      <a:alpha val="43137"/>
                    </a:srgbClr>
                  </a:outerShdw>
                </a:effectLst>
                <a:cs typeface="B Zar" pitchFamily="2" charset="-78"/>
              </a:rPr>
              <a:t>.</a:t>
            </a:r>
          </a:p>
          <a:p>
            <a:pPr algn="justLow" rtl="1">
              <a:lnSpc>
                <a:spcPct val="150000"/>
              </a:lnSpc>
            </a:pPr>
            <a:r>
              <a:rPr lang="fa-IR" b="0" dirty="0">
                <a:effectLst>
                  <a:outerShdw blurRad="38100" dist="38100" dir="2700000" algn="tl">
                    <a:srgbClr val="000000">
                      <a:alpha val="43137"/>
                    </a:srgbClr>
                  </a:outerShdw>
                </a:effectLst>
                <a:cs typeface="B Zar" pitchFamily="2" charset="-78"/>
              </a:rPr>
              <a:t/>
            </a:r>
            <a:br>
              <a:rPr lang="fa-IR" b="0" dirty="0">
                <a:effectLst>
                  <a:outerShdw blurRad="38100" dist="38100" dir="2700000" algn="tl">
                    <a:srgbClr val="000000">
                      <a:alpha val="43137"/>
                    </a:srgbClr>
                  </a:outerShdw>
                </a:effectLst>
                <a:cs typeface="B Zar" pitchFamily="2" charset="-78"/>
              </a:rPr>
            </a:br>
            <a:endParaRPr lang="en-US" b="0" dirty="0">
              <a:effectLst>
                <a:outerShdw blurRad="38100" dist="38100" dir="2700000" algn="tl">
                  <a:srgbClr val="000000">
                    <a:alpha val="43137"/>
                  </a:srgbClr>
                </a:outerShdw>
              </a:effectLst>
              <a:cs typeface="B Zar" pitchFamily="2" charset="-78"/>
            </a:endParaRPr>
          </a:p>
        </p:txBody>
      </p:sp>
      <p:pic>
        <p:nvPicPr>
          <p:cNvPr id="4" name="Picture 3" descr="PHOTO13"/>
          <p:cNvPicPr/>
          <p:nvPr/>
        </p:nvPicPr>
        <p:blipFill>
          <a:blip r:embed="rId2">
            <a:biLevel thresh="75000"/>
            <a:extLst>
              <a:ext uri="{28A0092B-C50C-407E-A947-70E740481C1C}">
                <a14:useLocalDpi xmlns:a14="http://schemas.microsoft.com/office/drawing/2010/main" val="0"/>
              </a:ext>
            </a:extLst>
          </a:blip>
          <a:srcRect/>
          <a:stretch>
            <a:fillRect/>
          </a:stretch>
        </p:blipFill>
        <p:spPr bwMode="auto">
          <a:xfrm>
            <a:off x="685799" y="2680345"/>
            <a:ext cx="3768725" cy="2170430"/>
          </a:xfrm>
          <a:prstGeom prst="rect">
            <a:avLst/>
          </a:prstGeom>
          <a:noFill/>
          <a:ln>
            <a:noFill/>
          </a:ln>
        </p:spPr>
      </p:pic>
      <p:sp>
        <p:nvSpPr>
          <p:cNvPr id="6" name="Rectangle 5"/>
          <p:cNvSpPr/>
          <p:nvPr/>
        </p:nvSpPr>
        <p:spPr>
          <a:xfrm>
            <a:off x="2570162" y="2057400"/>
            <a:ext cx="5791200" cy="3416320"/>
          </a:xfrm>
          <a:prstGeom prst="rect">
            <a:avLst/>
          </a:prstGeom>
        </p:spPr>
        <p:txBody>
          <a:bodyPr wrap="square">
            <a:spAutoFit/>
          </a:bodyPr>
          <a:lstStyle/>
          <a:p>
            <a:pPr algn="justLow" rtl="1">
              <a:lnSpc>
                <a:spcPct val="150000"/>
              </a:lnSpc>
            </a:pPr>
            <a:r>
              <a:rPr lang="fa-IR" sz="1600" dirty="0">
                <a:effectLst>
                  <a:outerShdw blurRad="38100" dist="38100" dir="2700000" algn="tl">
                    <a:srgbClr val="000000">
                      <a:alpha val="43137"/>
                    </a:srgbClr>
                  </a:outerShdw>
                </a:effectLst>
                <a:cs typeface="B Zar" pitchFamily="2" charset="-78"/>
              </a:rPr>
              <a:t>با توجه به شكل فوق ، مي توان قسمتهاي مهم يك ميكرومتر را چنين معرفي كرد :</a:t>
            </a:r>
          </a:p>
          <a:p>
            <a:pPr algn="justLow" rtl="1">
              <a:lnSpc>
                <a:spcPct val="150000"/>
              </a:lnSpc>
            </a:pPr>
            <a:r>
              <a:rPr lang="fa-IR" sz="1600" dirty="0">
                <a:effectLst>
                  <a:outerShdw blurRad="38100" dist="38100" dir="2700000" algn="tl">
                    <a:srgbClr val="000000">
                      <a:alpha val="43137"/>
                    </a:srgbClr>
                  </a:outerShdw>
                </a:effectLst>
                <a:cs typeface="B Zar" pitchFamily="2" charset="-78"/>
              </a:rPr>
              <a:t>فك ثابت </a:t>
            </a:r>
          </a:p>
          <a:p>
            <a:pPr algn="justLow" rtl="1">
              <a:lnSpc>
                <a:spcPct val="150000"/>
              </a:lnSpc>
            </a:pPr>
            <a:r>
              <a:rPr lang="fa-IR" sz="1600" dirty="0">
                <a:effectLst>
                  <a:outerShdw blurRad="38100" dist="38100" dir="2700000" algn="tl">
                    <a:srgbClr val="000000">
                      <a:alpha val="43137"/>
                    </a:srgbClr>
                  </a:outerShdw>
                </a:effectLst>
                <a:cs typeface="B Zar" pitchFamily="2" charset="-78"/>
              </a:rPr>
              <a:t>فك متحرك </a:t>
            </a:r>
          </a:p>
          <a:p>
            <a:pPr algn="justLow" rtl="1">
              <a:lnSpc>
                <a:spcPct val="150000"/>
              </a:lnSpc>
            </a:pPr>
            <a:r>
              <a:rPr lang="fa-IR" sz="1600" dirty="0">
                <a:effectLst>
                  <a:outerShdw blurRad="38100" dist="38100" dir="2700000" algn="tl">
                    <a:srgbClr val="000000">
                      <a:alpha val="43137"/>
                    </a:srgbClr>
                  </a:outerShdw>
                </a:effectLst>
                <a:cs typeface="B Zar" pitchFamily="2" charset="-78"/>
              </a:rPr>
              <a:t>بدنه </a:t>
            </a:r>
            <a:r>
              <a:rPr lang="en-US" sz="1600" dirty="0">
                <a:effectLst>
                  <a:outerShdw blurRad="38100" dist="38100" dir="2700000" algn="tl">
                    <a:srgbClr val="000000">
                      <a:alpha val="43137"/>
                    </a:srgbClr>
                  </a:outerShdw>
                </a:effectLst>
                <a:cs typeface="B Zar" pitchFamily="2" charset="-78"/>
              </a:rPr>
              <a:t>u  </a:t>
            </a:r>
            <a:r>
              <a:rPr lang="fa-IR" sz="1600" dirty="0">
                <a:effectLst>
                  <a:outerShdw blurRad="38100" dist="38100" dir="2700000" algn="tl">
                    <a:srgbClr val="000000">
                      <a:alpha val="43137"/>
                    </a:srgbClr>
                  </a:outerShdw>
                </a:effectLst>
                <a:cs typeface="B Zar" pitchFamily="2" charset="-78"/>
              </a:rPr>
              <a:t>شكل </a:t>
            </a:r>
          </a:p>
          <a:p>
            <a:pPr algn="justLow" rtl="1">
              <a:lnSpc>
                <a:spcPct val="150000"/>
              </a:lnSpc>
            </a:pPr>
            <a:r>
              <a:rPr lang="fa-IR" sz="1600" dirty="0">
                <a:effectLst>
                  <a:outerShdw blurRad="38100" dist="38100" dir="2700000" algn="tl">
                    <a:srgbClr val="000000">
                      <a:alpha val="43137"/>
                    </a:srgbClr>
                  </a:outerShdw>
                </a:effectLst>
                <a:cs typeface="B Zar" pitchFamily="2" charset="-78"/>
              </a:rPr>
              <a:t>مهره قفل كن </a:t>
            </a:r>
          </a:p>
          <a:p>
            <a:pPr algn="justLow" rtl="1">
              <a:lnSpc>
                <a:spcPct val="150000"/>
              </a:lnSpc>
            </a:pPr>
            <a:r>
              <a:rPr lang="fa-IR" sz="1600" dirty="0">
                <a:effectLst>
                  <a:outerShdw blurRad="38100" dist="38100" dir="2700000" algn="tl">
                    <a:srgbClr val="000000">
                      <a:alpha val="43137"/>
                    </a:srgbClr>
                  </a:outerShdw>
                </a:effectLst>
                <a:cs typeface="B Zar" pitchFamily="2" charset="-78"/>
              </a:rPr>
              <a:t>استوانه مدرج ثابت </a:t>
            </a:r>
          </a:p>
          <a:p>
            <a:pPr algn="justLow" rtl="1">
              <a:lnSpc>
                <a:spcPct val="150000"/>
              </a:lnSpc>
            </a:pPr>
            <a:r>
              <a:rPr lang="fa-IR" sz="1600" dirty="0">
                <a:effectLst>
                  <a:outerShdw blurRad="38100" dist="38100" dir="2700000" algn="tl">
                    <a:srgbClr val="000000">
                      <a:alpha val="43137"/>
                    </a:srgbClr>
                  </a:outerShdw>
                </a:effectLst>
                <a:cs typeface="B Zar" pitchFamily="2" charset="-78"/>
              </a:rPr>
              <a:t>استوانه مدرج متحرك </a:t>
            </a:r>
          </a:p>
          <a:p>
            <a:pPr algn="justLow" rtl="1">
              <a:lnSpc>
                <a:spcPct val="150000"/>
              </a:lnSpc>
            </a:pPr>
            <a:r>
              <a:rPr lang="fa-IR" sz="1600" dirty="0">
                <a:effectLst>
                  <a:outerShdw blurRad="38100" dist="38100" dir="2700000" algn="tl">
                    <a:srgbClr val="000000">
                      <a:alpha val="43137"/>
                    </a:srgbClr>
                  </a:outerShdw>
                </a:effectLst>
                <a:cs typeface="B Zar" pitchFamily="2" charset="-78"/>
              </a:rPr>
              <a:t>دسته ( بدنه ) آجدار </a:t>
            </a:r>
          </a:p>
          <a:p>
            <a:pPr algn="justLow" rtl="1">
              <a:lnSpc>
                <a:spcPct val="150000"/>
              </a:lnSpc>
            </a:pPr>
            <a:r>
              <a:rPr lang="fa-IR" sz="1600" dirty="0">
                <a:effectLst>
                  <a:outerShdw blurRad="38100" dist="38100" dir="2700000" algn="tl">
                    <a:srgbClr val="000000">
                      <a:alpha val="43137"/>
                    </a:srgbClr>
                  </a:outerShdw>
                </a:effectLst>
                <a:cs typeface="B Zar" pitchFamily="2" charset="-78"/>
              </a:rPr>
              <a:t>جغجغه </a:t>
            </a:r>
          </a:p>
        </p:txBody>
      </p:sp>
    </p:spTree>
    <p:extLst>
      <p:ext uri="{BB962C8B-B14F-4D97-AF65-F5344CB8AC3E}">
        <p14:creationId xmlns:p14="http://schemas.microsoft.com/office/powerpoint/2010/main" val="1099013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dirty="0">
                <a:effectLst>
                  <a:outerShdw blurRad="38100" dist="38100" dir="2700000" algn="tl">
                    <a:srgbClr val="000000">
                      <a:alpha val="43137"/>
                    </a:srgbClr>
                  </a:outerShdw>
                </a:effectLst>
                <a:cs typeface="B Zar" pitchFamily="2" charset="-78"/>
              </a:rPr>
              <a:t>خواندن ميكرومتر:</a:t>
            </a:r>
          </a:p>
          <a:p>
            <a:pPr algn="justLow" rtl="1">
              <a:lnSpc>
                <a:spcPct val="150000"/>
              </a:lnSpc>
            </a:pPr>
            <a:r>
              <a:rPr lang="fa-IR" b="0" dirty="0">
                <a:effectLst>
                  <a:outerShdw blurRad="38100" dist="38100" dir="2700000" algn="tl">
                    <a:srgbClr val="000000">
                      <a:alpha val="43137"/>
                    </a:srgbClr>
                  </a:outerShdw>
                </a:effectLst>
                <a:cs typeface="B Zar" pitchFamily="2" charset="-78"/>
              </a:rPr>
              <a:t>همانگونه كه قبلا گفته شد پس از آنكه فك متحرك به قطعه كار نزديك شد از جغجغه كمك گرفت و ادامه حركت فك با سه بار گرداندن جغجغه صورت مي پذيرد تا از صحت كار اطمينان حاصل آيد. اكنون يكي از خطوط افقي استوانه متحرك با خط افقي و ممتدي كه روي استوانه ثابت مي باشد هم راستا خواهد شد. بسته به دقت كوليس مقدار 1 ميلي متر يا 5/0 ميلي متري روي استوانه ثابت و مقدار دهم و صدم ميلي متري از روي استوانه متحرك خوانده و با هم جمع مي شود.(شكل زير)</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pic>
        <p:nvPicPr>
          <p:cNvPr id="4" name="Picture 3" descr="PHOTO16"/>
          <p:cNvPicPr/>
          <p:nvPr/>
        </p:nvPicPr>
        <p:blipFill>
          <a:blip r:embed="rId2">
            <a:biLevel thresh="75000"/>
            <a:extLst>
              <a:ext uri="{28A0092B-C50C-407E-A947-70E740481C1C}">
                <a14:useLocalDpi xmlns:a14="http://schemas.microsoft.com/office/drawing/2010/main" val="0"/>
              </a:ext>
            </a:extLst>
          </a:blip>
          <a:srcRect/>
          <a:stretch>
            <a:fillRect/>
          </a:stretch>
        </p:blipFill>
        <p:spPr bwMode="auto">
          <a:xfrm>
            <a:off x="685800" y="4267200"/>
            <a:ext cx="5029200" cy="1678305"/>
          </a:xfrm>
          <a:prstGeom prst="rect">
            <a:avLst/>
          </a:prstGeom>
          <a:noFill/>
          <a:ln>
            <a:noFill/>
          </a:ln>
        </p:spPr>
      </p:pic>
      <p:pic>
        <p:nvPicPr>
          <p:cNvPr id="5" name="Picture 4" descr="PHOTO15_2"/>
          <p:cNvPicPr/>
          <p:nvPr/>
        </p:nvPicPr>
        <p:blipFill>
          <a:blip r:embed="rId3">
            <a:biLevel thresh="75000"/>
            <a:extLst>
              <a:ext uri="{28A0092B-C50C-407E-A947-70E740481C1C}">
                <a14:useLocalDpi xmlns:a14="http://schemas.microsoft.com/office/drawing/2010/main" val="0"/>
              </a:ext>
            </a:extLst>
          </a:blip>
          <a:srcRect/>
          <a:stretch>
            <a:fillRect/>
          </a:stretch>
        </p:blipFill>
        <p:spPr bwMode="auto">
          <a:xfrm>
            <a:off x="1752600" y="3124200"/>
            <a:ext cx="2971800" cy="1371600"/>
          </a:xfrm>
          <a:prstGeom prst="rect">
            <a:avLst/>
          </a:prstGeom>
          <a:noFill/>
          <a:ln>
            <a:noFill/>
          </a:ln>
        </p:spPr>
      </p:pic>
    </p:spTree>
    <p:extLst>
      <p:ext uri="{BB962C8B-B14F-4D97-AF65-F5344CB8AC3E}">
        <p14:creationId xmlns:p14="http://schemas.microsoft.com/office/powerpoint/2010/main" val="21120423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4724400"/>
          </a:xfrm>
        </p:spPr>
        <p:txBody>
          <a:bodyPr>
            <a:normAutofit/>
          </a:bodyPr>
          <a:lstStyle/>
          <a:p>
            <a:pPr algn="justLow" rtl="1">
              <a:lnSpc>
                <a:spcPct val="150000"/>
              </a:lnSpc>
            </a:pPr>
            <a:r>
              <a:rPr lang="fa-IR" dirty="0">
                <a:effectLst>
                  <a:outerShdw blurRad="38100" dist="38100" dir="2700000" algn="tl">
                    <a:srgbClr val="000000">
                      <a:alpha val="43137"/>
                    </a:srgbClr>
                  </a:outerShdw>
                </a:effectLst>
                <a:cs typeface="B Zar" pitchFamily="2" charset="-78"/>
              </a:rPr>
              <a:t>طرز استفاده از ميكرومترها</a:t>
            </a:r>
          </a:p>
          <a:p>
            <a:pPr algn="justLow" rtl="1">
              <a:lnSpc>
                <a:spcPct val="150000"/>
              </a:lnSpc>
            </a:pPr>
            <a:r>
              <a:rPr lang="fa-IR" b="0" dirty="0">
                <a:effectLst>
                  <a:outerShdw blurRad="38100" dist="38100" dir="2700000" algn="tl">
                    <a:srgbClr val="000000">
                      <a:alpha val="43137"/>
                    </a:srgbClr>
                  </a:outerShdw>
                </a:effectLst>
                <a:cs typeface="B Zar" pitchFamily="2" charset="-78"/>
              </a:rPr>
              <a:t>از ميكرومترها هم براي اندازه گيري قطعات مختلف و هم براي كنترل قطعات يكسان (سري) استفاده مي شود. لذا در مورد هر نوع عملياتي كه بايد توسط ميكرومتر انجام گيرد رعايت برخي از قواعد و اصول الزامي است.</a:t>
            </a:r>
          </a:p>
          <a:p>
            <a:pPr algn="justLow" rtl="1">
              <a:lnSpc>
                <a:spcPct val="150000"/>
              </a:lnSpc>
            </a:pPr>
            <a:r>
              <a:rPr lang="fa-IR" b="0" dirty="0">
                <a:effectLst>
                  <a:outerShdw blurRad="38100" dist="38100" dir="2700000" algn="tl">
                    <a:srgbClr val="000000">
                      <a:alpha val="43137"/>
                    </a:srgbClr>
                  </a:outerShdw>
                </a:effectLst>
                <a:cs typeface="B Zar" pitchFamily="2" charset="-78"/>
              </a:rPr>
              <a:t>به عنوان يك قاعده كلي قبل از شروع اندازه گيري بايد ميكرومتر را بسته و جغجغه را 3 بار گرداند. در اين حالت صفر استوانه متحرك بايد روي صفر استوانه ثابت قرار بگيرد يعني ميكرومتر اصطلاحا «صفر» باشد. با وجود چنين شرطي مي توان اندازه گيري را شروع كرد.</a:t>
            </a:r>
          </a:p>
          <a:p>
            <a:pPr algn="justLow" rtl="1">
              <a:lnSpc>
                <a:spcPct val="150000"/>
              </a:lnSpc>
            </a:pPr>
            <a:r>
              <a:rPr lang="fa-IR" b="0" dirty="0">
                <a:effectLst>
                  <a:outerShdw blurRad="38100" dist="38100" dir="2700000" algn="tl">
                    <a:srgbClr val="000000">
                      <a:alpha val="43137"/>
                    </a:srgbClr>
                  </a:outerShdw>
                </a:effectLst>
                <a:cs typeface="B Zar" pitchFamily="2" charset="-78"/>
              </a:rPr>
              <a:t>براي كنترل صفر بودن ميكرومتر مي توان از استوانه عايق شده اي (كاليبره) كه به همين منظور در داخل جعبه ميكرومتر وجود دارد استفاده نمود. طول اين استوانه روي آن نوشته شده و به راحتي مي توان آن را بين فكين ميكرومتر قرار داده جغجغه را 3 بار گرداند. اگر ميكرومتر همان مقداري را كه روي استوانه نوشته شده است نشان بدهيد يعني ميكرومتر صفر است و اگر غير از آن بود بايد توسط آچار مخصوصي كه جزو متعلقات ميكرومتر مي باشد آنرا صفر و يا اصطلاحا «كاليبره» كرد. براي اين منظور سوراخ كوچكي قبل از صفر استوانه ثابت تعبيه شده كه سر آچار داخل آن قرار گرفته و مي توان با حركت آن (در جهت عقربه هاي ساعت يا خلاف آن) ميكرومتر را «صفر» كرد.</a:t>
            </a: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1099013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b="0" dirty="0">
                <a:effectLst>
                  <a:outerShdw blurRad="38100" dist="38100" dir="2700000" algn="tl">
                    <a:srgbClr val="000000">
                      <a:alpha val="43137"/>
                    </a:srgbClr>
                  </a:outerShdw>
                </a:effectLst>
                <a:cs typeface="B Zar" pitchFamily="2" charset="-78"/>
              </a:rPr>
              <a:t>اگر ميكرومتر براي قطعاتي تكي به كار مي رود بايد همانند كوليس عمل اندازه گيري را انجام داد. يعني ميكرومتر را بيشتر از بعد قابل اندازه گيري باز كرده قطعه را به فك ثابت تكيه داد و فك متحرك را با گرداندن بدنه آجدار به آن نزديك كرد. در نزديكي قطعه بايد از جغجغه استفاده كرد تا فك متحرك كاملا قطعه را لمس كند. اكنون بايد اندازه ميكرومتر را قرائت كرد.</a:t>
            </a:r>
          </a:p>
          <a:p>
            <a:pPr algn="justLow" rtl="1">
              <a:lnSpc>
                <a:spcPct val="150000"/>
              </a:lnSpc>
            </a:pPr>
            <a:r>
              <a:rPr lang="fa-IR" b="0" dirty="0">
                <a:effectLst>
                  <a:outerShdw blurRad="38100" dist="38100" dir="2700000" algn="tl">
                    <a:srgbClr val="000000">
                      <a:alpha val="43137"/>
                    </a:srgbClr>
                  </a:outerShdw>
                </a:effectLst>
                <a:cs typeface="B Zar" pitchFamily="2" charset="-78"/>
              </a:rPr>
              <a:t>هنگام قرائت اندازه بايد به صورت عمود به ميكرومتر نگاه كرد(شكل زير) زيرا كمترين انحراف در ديد احتمال خطا تا حدود چند دهم وجود خواهد داشت.</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pic>
        <p:nvPicPr>
          <p:cNvPr id="4" name="Picture 3" descr="PHOTO18"/>
          <p:cNvPicPr/>
          <p:nvPr/>
        </p:nvPicPr>
        <p:blipFill>
          <a:blip r:embed="rId2">
            <a:biLevel thresh="75000"/>
            <a:extLst>
              <a:ext uri="{28A0092B-C50C-407E-A947-70E740481C1C}">
                <a14:useLocalDpi xmlns:a14="http://schemas.microsoft.com/office/drawing/2010/main" val="0"/>
              </a:ext>
            </a:extLst>
          </a:blip>
          <a:srcRect/>
          <a:stretch>
            <a:fillRect/>
          </a:stretch>
        </p:blipFill>
        <p:spPr bwMode="auto">
          <a:xfrm>
            <a:off x="2971800" y="3352800"/>
            <a:ext cx="2947035" cy="1828800"/>
          </a:xfrm>
          <a:prstGeom prst="rect">
            <a:avLst/>
          </a:prstGeom>
          <a:noFill/>
          <a:ln>
            <a:noFill/>
          </a:ln>
        </p:spPr>
      </p:pic>
      <p:pic>
        <p:nvPicPr>
          <p:cNvPr id="5" name="Picture 4" descr="PHOTO17_1"/>
          <p:cNvPicPr/>
          <p:nvPr/>
        </p:nvPicPr>
        <p:blipFill>
          <a:blip r:embed="rId3">
            <a:biLevel thresh="75000"/>
            <a:extLst>
              <a:ext uri="{28A0092B-C50C-407E-A947-70E740481C1C}">
                <a14:useLocalDpi xmlns:a14="http://schemas.microsoft.com/office/drawing/2010/main" val="0"/>
              </a:ext>
            </a:extLst>
          </a:blip>
          <a:srcRect/>
          <a:stretch>
            <a:fillRect/>
          </a:stretch>
        </p:blipFill>
        <p:spPr bwMode="auto">
          <a:xfrm>
            <a:off x="1295400" y="2819400"/>
            <a:ext cx="1463040" cy="2568575"/>
          </a:xfrm>
          <a:prstGeom prst="rect">
            <a:avLst/>
          </a:prstGeom>
          <a:noFill/>
          <a:ln>
            <a:noFill/>
          </a:ln>
        </p:spPr>
      </p:pic>
    </p:spTree>
    <p:extLst>
      <p:ext uri="{BB962C8B-B14F-4D97-AF65-F5344CB8AC3E}">
        <p14:creationId xmlns:p14="http://schemas.microsoft.com/office/powerpoint/2010/main" val="2112042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dirty="0" smtClean="0">
                <a:effectLst>
                  <a:outerShdw blurRad="38100" dist="38100" dir="2700000" algn="tl">
                    <a:srgbClr val="000000">
                      <a:alpha val="43137"/>
                    </a:srgbClr>
                  </a:outerShdw>
                </a:effectLst>
                <a:cs typeface="B Zar" pitchFamily="2" charset="-78"/>
              </a:rPr>
              <a:t>سوپرت </a:t>
            </a:r>
            <a:r>
              <a:rPr lang="fa-IR" dirty="0">
                <a:effectLst>
                  <a:outerShdw blurRad="38100" dist="38100" dir="2700000" algn="tl">
                    <a:srgbClr val="000000">
                      <a:alpha val="43137"/>
                    </a:srgbClr>
                  </a:outerShdw>
                </a:effectLst>
                <a:cs typeface="B Zar" pitchFamily="2" charset="-78"/>
              </a:rPr>
              <a:t>دستی: </a:t>
            </a:r>
          </a:p>
          <a:p>
            <a:pPr algn="justLow" rtl="1">
              <a:lnSpc>
                <a:spcPct val="150000"/>
              </a:lnSpc>
            </a:pPr>
            <a:r>
              <a:rPr lang="fa-IR" b="0" dirty="0">
                <a:effectLst>
                  <a:outerShdw blurRad="38100" dist="38100" dir="2700000" algn="tl">
                    <a:srgbClr val="000000">
                      <a:alpha val="43137"/>
                    </a:srgbClr>
                  </a:outerShdw>
                </a:effectLst>
                <a:cs typeface="B Zar" pitchFamily="2" charset="-78"/>
              </a:rPr>
              <a:t>سوپرت دستی که روی سوپرت عرضی قرار دارد بوسیله دست قابل کنترل و بار دادن است از طرفی در زیر آن صفحه صاف و مدوری قرار دارد که محیط آن بین صفر تا 180 درجه مدرج شده است. با باز کردن پیچهای  آن می شود سوپرت دستی را حول محور خود 360 درجه چرخاند. با این دستگاه می توان مخروطهای کوتاه داخلی و خارجی و مخروطهای کامل را نیز تراشید، و در ضمن جهت روتراشی هم از آن استفاده کرد روی پیچ این دستگاه حلقه مردجی وجود دارد که برای تنظیم بار دقیق مورد استفاه قرار می گیرد. با این طریق در صورتیکه بار بسیار کمی برای پرداخت کاری مورد نیاز باشد قابل تنظیم است. البته در پیچ تراشی ، خشن تراشی و برداشتن بار زیاد نیز از آن استفاده می شود.</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2112042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dirty="0">
                <a:effectLst>
                  <a:outerShdw blurRad="38100" dist="38100" dir="2700000" algn="tl">
                    <a:srgbClr val="000000">
                      <a:alpha val="43137"/>
                    </a:srgbClr>
                  </a:outerShdw>
                </a:effectLst>
                <a:cs typeface="B Zar" pitchFamily="2" charset="-78"/>
              </a:rPr>
              <a:t>صفحه مخروطی تغییر محور اصلی: </a:t>
            </a:r>
          </a:p>
          <a:p>
            <a:pPr algn="justLow" rtl="1">
              <a:lnSpc>
                <a:spcPct val="150000"/>
              </a:lnSpc>
            </a:pPr>
            <a:r>
              <a:rPr lang="fa-IR" b="0" dirty="0">
                <a:effectLst>
                  <a:outerShdw blurRad="38100" dist="38100" dir="2700000" algn="tl">
                    <a:srgbClr val="000000">
                      <a:alpha val="43137"/>
                    </a:srgbClr>
                  </a:outerShdw>
                </a:effectLst>
                <a:cs typeface="B Zar" pitchFamily="2" charset="-78"/>
              </a:rPr>
              <a:t>صفحه مخروطی تغییر سرعت محور اصلی روی جعبه دنده سرعت قرار گرفته است، که با چرخاندن آن بوسیله دست هریک از دورهای لازم را که قبلا تعیین شده می توان بدست آورد. سرعت ماشین برحسب اندازه و نوع قطعه کار و نوع دنده تراشی که بکار برده میشود تعیین می گردد. بطور کلی سرعت ماشین بعد از اینکه  قطعه کار و دنده تراش روی ماشین قرار گرفته تنظیم و ضمنا سرعت ماشین برحسب دور در دقیقه منظور می گردد.</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pic>
        <p:nvPicPr>
          <p:cNvPr id="4" name="Picture 3"/>
          <p:cNvPicPr/>
          <p:nvPr/>
        </p:nvPicPr>
        <p:blipFill>
          <a:blip r:embed="rId2">
            <a:lum contrast="40000"/>
            <a:extLst>
              <a:ext uri="{28A0092B-C50C-407E-A947-70E740481C1C}">
                <a14:useLocalDpi xmlns:a14="http://schemas.microsoft.com/office/drawing/2010/main" val="0"/>
              </a:ext>
            </a:extLst>
          </a:blip>
          <a:srcRect/>
          <a:stretch>
            <a:fillRect/>
          </a:stretch>
        </p:blipFill>
        <p:spPr bwMode="auto">
          <a:xfrm>
            <a:off x="2819400" y="2514600"/>
            <a:ext cx="2863850" cy="252730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109901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dirty="0">
                <a:effectLst>
                  <a:outerShdw blurRad="38100" dist="38100" dir="2700000" algn="tl">
                    <a:srgbClr val="000000">
                      <a:alpha val="43137"/>
                    </a:srgbClr>
                  </a:outerShdw>
                </a:effectLst>
                <a:cs typeface="B Zar" pitchFamily="2" charset="-78"/>
              </a:rPr>
              <a:t>جدول مقدار پیشروی رنده:</a:t>
            </a:r>
          </a:p>
          <a:p>
            <a:pPr algn="justLow" rtl="1">
              <a:lnSpc>
                <a:spcPct val="150000"/>
              </a:lnSpc>
            </a:pPr>
            <a:r>
              <a:rPr lang="fa-IR" b="0" dirty="0">
                <a:effectLst>
                  <a:outerShdw blurRad="38100" dist="38100" dir="2700000" algn="tl">
                    <a:srgbClr val="000000">
                      <a:alpha val="43137"/>
                    </a:srgbClr>
                  </a:outerShdw>
                </a:effectLst>
                <a:cs typeface="B Zar" pitchFamily="2" charset="-78"/>
              </a:rPr>
              <a:t>برای تعیین مقدار بار یعنی پیشروی رنده هنگام تراش از جعبه دنده ای که در زیر جعبه دنده محور اصلی قرار گرفته است که شامل جفت چرخ دنده هایی با نسبتهای معینی می باشد استفاده می گردد مقدار پیشروی (بار) 0.002 تا 0.130 اینچ (0.5 تا 3.3 میلیمتر) در نظر گرفته شده مقدار بار لازم بوسیله دسته روی پوسته با جابجایی آن مشخص می شود.</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pic>
        <p:nvPicPr>
          <p:cNvPr id="4" name="Picture 3"/>
          <p:cNvPicPr/>
          <p:nvPr/>
        </p:nvPicPr>
        <p:blipFill>
          <a:blip r:embed="rId2">
            <a:lum contrast="40000"/>
            <a:extLst>
              <a:ext uri="{28A0092B-C50C-407E-A947-70E740481C1C}">
                <a14:useLocalDpi xmlns:a14="http://schemas.microsoft.com/office/drawing/2010/main" val="0"/>
              </a:ext>
            </a:extLst>
          </a:blip>
          <a:srcRect/>
          <a:stretch>
            <a:fillRect/>
          </a:stretch>
        </p:blipFill>
        <p:spPr bwMode="auto">
          <a:xfrm>
            <a:off x="2518447" y="2438400"/>
            <a:ext cx="4107106" cy="2743198"/>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2112042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a:effectLst>
                  <a:outerShdw blurRad="38100" dist="38100" dir="2700000" algn="tl">
                    <a:srgbClr val="000000">
                      <a:alpha val="43137"/>
                    </a:srgbClr>
                  </a:outerShdw>
                </a:effectLst>
                <a:cs typeface="B Zar" pitchFamily="2" charset="-78"/>
              </a:rPr>
              <a:t>انواع ماشین های تراش و ساختمان آنها</a:t>
            </a:r>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1600200"/>
            <a:ext cx="5334000" cy="3276600"/>
          </a:xfrm>
        </p:spPr>
        <p:txBody>
          <a:bodyPr/>
          <a:lstStyle/>
          <a:p>
            <a:pPr algn="justLow" rtl="1">
              <a:lnSpc>
                <a:spcPct val="150000"/>
              </a:lnSpc>
            </a:pPr>
            <a:r>
              <a:rPr lang="fa-IR" b="0" dirty="0">
                <a:effectLst>
                  <a:outerShdw blurRad="38100" dist="38100" dir="2700000" algn="tl">
                    <a:srgbClr val="000000">
                      <a:alpha val="43137"/>
                    </a:srgbClr>
                  </a:outerShdw>
                </a:effectLst>
                <a:cs typeface="B Zar" pitchFamily="2" charset="-78"/>
              </a:rPr>
              <a:t>1.	ماشین تراش کوچک مرغک دار</a:t>
            </a:r>
          </a:p>
          <a:p>
            <a:pPr algn="justLow" rtl="1">
              <a:lnSpc>
                <a:spcPct val="150000"/>
              </a:lnSpc>
            </a:pPr>
            <a:r>
              <a:rPr lang="fa-IR" b="0" dirty="0">
                <a:effectLst>
                  <a:outerShdw blurRad="38100" dist="38100" dir="2700000" algn="tl">
                    <a:srgbClr val="000000">
                      <a:alpha val="43137"/>
                    </a:srgbClr>
                  </a:outerShdw>
                </a:effectLst>
                <a:cs typeface="B Zar" pitchFamily="2" charset="-78"/>
              </a:rPr>
              <a:t>2.	ماشین تراش ابزارسازی</a:t>
            </a:r>
          </a:p>
          <a:p>
            <a:pPr algn="justLow" rtl="1">
              <a:lnSpc>
                <a:spcPct val="150000"/>
              </a:lnSpc>
            </a:pPr>
            <a:r>
              <a:rPr lang="fa-IR" b="0" dirty="0">
                <a:effectLst>
                  <a:outerShdw blurRad="38100" dist="38100" dir="2700000" algn="tl">
                    <a:srgbClr val="000000">
                      <a:alpha val="43137"/>
                    </a:srgbClr>
                  </a:outerShdw>
                </a:effectLst>
                <a:cs typeface="B Zar" pitchFamily="2" charset="-78"/>
              </a:rPr>
              <a:t>3.	ماشین تراش معمولی نرم شده</a:t>
            </a:r>
          </a:p>
          <a:p>
            <a:pPr algn="justLow" rtl="1">
              <a:lnSpc>
                <a:spcPct val="150000"/>
              </a:lnSpc>
            </a:pPr>
            <a:r>
              <a:rPr lang="fa-IR" b="0" dirty="0">
                <a:effectLst>
                  <a:outerShdw blurRad="38100" dist="38100" dir="2700000" algn="tl">
                    <a:srgbClr val="000000">
                      <a:alpha val="43137"/>
                    </a:srgbClr>
                  </a:outerShdw>
                </a:effectLst>
                <a:cs typeface="B Zar" pitchFamily="2" charset="-78"/>
              </a:rPr>
              <a:t>4.	ماشین تراش پیشانی تراش</a:t>
            </a:r>
          </a:p>
          <a:p>
            <a:pPr algn="justLow" rtl="1">
              <a:lnSpc>
                <a:spcPct val="150000"/>
              </a:lnSpc>
            </a:pPr>
            <a:r>
              <a:rPr lang="fa-IR" b="0" dirty="0">
                <a:effectLst>
                  <a:outerShdw blurRad="38100" dist="38100" dir="2700000" algn="tl">
                    <a:srgbClr val="000000">
                      <a:alpha val="43137"/>
                    </a:srgbClr>
                  </a:outerShdw>
                </a:effectLst>
                <a:cs typeface="B Zar" pitchFamily="2" charset="-78"/>
              </a:rPr>
              <a:t>5.	ماشین تراش عمودی</a:t>
            </a:r>
          </a:p>
          <a:p>
            <a:pPr algn="ctr" rtl="1">
              <a:lnSpc>
                <a:spcPct val="150000"/>
              </a:lnSpc>
            </a:pPr>
            <a:endParaRPr lang="en-US" b="0"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1099013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a:xfrm>
            <a:off x="381000" y="914400"/>
            <a:ext cx="8382000" cy="3962400"/>
          </a:xfrm>
        </p:spPr>
        <p:txBody>
          <a:bodyPr/>
          <a:lstStyle/>
          <a:p>
            <a:pPr algn="justLow" rtl="1">
              <a:lnSpc>
                <a:spcPct val="150000"/>
              </a:lnSpc>
            </a:pPr>
            <a:r>
              <a:rPr lang="fa-IR" dirty="0">
                <a:effectLst>
                  <a:outerShdw blurRad="38100" dist="38100" dir="2700000" algn="tl">
                    <a:srgbClr val="000000">
                      <a:alpha val="43137"/>
                    </a:srgbClr>
                  </a:outerShdw>
                </a:effectLst>
                <a:cs typeface="B Zar" pitchFamily="2" charset="-78"/>
              </a:rPr>
              <a:t>ماشین تراش کوچک مرغک دار:</a:t>
            </a:r>
          </a:p>
          <a:p>
            <a:pPr algn="justLow" rtl="1">
              <a:lnSpc>
                <a:spcPct val="150000"/>
              </a:lnSpc>
            </a:pPr>
            <a:r>
              <a:rPr lang="fa-IR" b="0" dirty="0">
                <a:effectLst>
                  <a:outerShdw blurRad="38100" dist="38100" dir="2700000" algn="tl">
                    <a:srgbClr val="000000">
                      <a:alpha val="43137"/>
                    </a:srgbClr>
                  </a:outerShdw>
                </a:effectLst>
                <a:cs typeface="B Zar" pitchFamily="2" charset="-78"/>
              </a:rPr>
              <a:t>این نوع ماشین تراش برای آموزش و تراش کارهای کوچک مورد استفاده قرار می گیرد و چون اغلب کارها را بین دو مرغک می تراشند بهمین جهت آنرا ماشین تراش مرغک دار می گویند. بعلاوه چون از این ماشین برای آموزش و کارهای کوچک استفاده می شود اغلب دستگاه انتقال حرکت آنها بصورت چرخ تسمه ای ساخته می شوند. از نظر اندازه، به دو شکل تقسیم می شوند؛ ماشین تراش کوچک رومیزی و ماشین تراش کوچک پایه دار.</a:t>
            </a:r>
          </a:p>
          <a:p>
            <a:pPr algn="justLow" rtl="1">
              <a:lnSpc>
                <a:spcPct val="150000"/>
              </a:lnSpc>
            </a:pPr>
            <a:endParaRPr lang="en-US" b="0" dirty="0">
              <a:effectLst>
                <a:outerShdw blurRad="38100" dist="38100" dir="2700000" algn="tl">
                  <a:srgbClr val="000000">
                    <a:alpha val="43137"/>
                  </a:srgbClr>
                </a:outerShdw>
              </a:effectLst>
              <a:cs typeface="B Zar" pitchFamily="2" charset="-78"/>
            </a:endParaRPr>
          </a:p>
        </p:txBody>
      </p:sp>
      <p:pic>
        <p:nvPicPr>
          <p:cNvPr id="4" name="Picture 3"/>
          <p:cNvPicPr/>
          <p:nvPr/>
        </p:nvPicPr>
        <p:blipFill>
          <a:blip r:embed="rId2">
            <a:lum contrast="40000"/>
            <a:extLst>
              <a:ext uri="{28A0092B-C50C-407E-A947-70E740481C1C}">
                <a14:useLocalDpi xmlns:a14="http://schemas.microsoft.com/office/drawing/2010/main" val="0"/>
              </a:ext>
            </a:extLst>
          </a:blip>
          <a:srcRect/>
          <a:stretch>
            <a:fillRect/>
          </a:stretch>
        </p:blipFill>
        <p:spPr bwMode="auto">
          <a:xfrm>
            <a:off x="1905000" y="2971800"/>
            <a:ext cx="4420235" cy="25146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211204231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64</TotalTime>
  <Words>4849</Words>
  <Application>Microsoft Office PowerPoint</Application>
  <PresentationFormat>On-screen Show (4:3)</PresentationFormat>
  <Paragraphs>158</Paragraphs>
  <Slides>43</Slides>
  <Notes>0</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Angles</vt:lpstr>
      <vt:lpstr>ساختار ماشینهای تراش و فرز و دستگاههایCNC</vt:lpstr>
      <vt:lpstr>قسمتهای مهم کنترل و تنظیم کننده ماشین تراش</vt:lpstr>
      <vt:lpstr>PowerPoint Presentation</vt:lpstr>
      <vt:lpstr>PowerPoint Presentation</vt:lpstr>
      <vt:lpstr>PowerPoint Presentation</vt:lpstr>
      <vt:lpstr>PowerPoint Presentation</vt:lpstr>
      <vt:lpstr>PowerPoint Presentation</vt:lpstr>
      <vt:lpstr>انواع ماشین های تراش و ساختمان آنها</vt:lpstr>
      <vt:lpstr>PowerPoint Presentation</vt:lpstr>
      <vt:lpstr>PowerPoint Presentation</vt:lpstr>
      <vt:lpstr>PowerPoint Presentation</vt:lpstr>
      <vt:lpstr>PowerPoint Presentation</vt:lpstr>
      <vt:lpstr>PowerPoint Presentation</vt:lpstr>
      <vt:lpstr>اجزاء اصلی ماشین تراش و وظیفه هریک</vt:lpstr>
      <vt:lpstr>PowerPoint Presentation</vt:lpstr>
      <vt:lpstr>PowerPoint Presentation</vt:lpstr>
      <vt:lpstr>PowerPoint Presentation</vt:lpstr>
      <vt:lpstr>PowerPoint Presentation</vt:lpstr>
      <vt:lpstr>PowerPoint Presentation</vt:lpstr>
      <vt:lpstr>انواع ماشينهاي فرز</vt:lpstr>
      <vt:lpstr>PowerPoint Presentation</vt:lpstr>
      <vt:lpstr>تفاوت بين مدلهاي مختلف دستگاههاي CNC</vt:lpstr>
      <vt:lpstr>ماشين‌كاري با جت آب و ذرات ساينده </vt:lpstr>
      <vt:lpstr>PowerPoint Presentation</vt:lpstr>
      <vt:lpstr>PowerPoint Presentation</vt:lpstr>
      <vt:lpstr>PowerPoint Presentation</vt:lpstr>
      <vt:lpstr>مزایا ,معایب و كاربردهای  CNC </vt:lpstr>
      <vt:lpstr>PowerPoint Presentation</vt:lpstr>
      <vt:lpstr>CNC چيست</vt:lpstr>
      <vt:lpstr>فرز  CNC </vt:lpstr>
      <vt:lpstr>تراش CNC </vt:lpstr>
      <vt:lpstr>دستگاه هاي NC &amp; CNC </vt:lpstr>
      <vt:lpstr>PowerPoint Presentation</vt:lpstr>
      <vt:lpstr>كاربردهاي CNC </vt:lpstr>
      <vt:lpstr>طرز کار با ابزار آلات تراشکاری </vt:lpstr>
      <vt:lpstr>PowerPoint Presentation</vt:lpstr>
      <vt:lpstr>PowerPoint Presentation</vt:lpstr>
      <vt:lpstr>PowerPoint Presentation</vt:lpstr>
      <vt:lpstr>PowerPoint Presentation</vt:lpstr>
      <vt:lpstr>ميكرومتر</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ساختار ماشینهای تراش و فرز و دستگاههایCNC</dc:title>
  <dc:creator>snow man</dc:creator>
  <cp:lastModifiedBy>yashar-pc</cp:lastModifiedBy>
  <cp:revision>9</cp:revision>
  <dcterms:created xsi:type="dcterms:W3CDTF">2006-08-16T00:00:00Z</dcterms:created>
  <dcterms:modified xsi:type="dcterms:W3CDTF">2015-08-19T11:27:08Z</dcterms:modified>
</cp:coreProperties>
</file>